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27" r:id="rId2"/>
    <p:sldId id="328" r:id="rId3"/>
    <p:sldId id="284" r:id="rId4"/>
    <p:sldId id="335" r:id="rId5"/>
    <p:sldId id="338" r:id="rId6"/>
    <p:sldId id="343" r:id="rId7"/>
    <p:sldId id="344" r:id="rId8"/>
    <p:sldId id="345" r:id="rId9"/>
    <p:sldId id="346" r:id="rId10"/>
  </p:sldIdLst>
  <p:sldSz cx="11522075" cy="6480175"/>
  <p:notesSz cx="6789738" cy="99298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65" autoAdjust="0"/>
    <p:restoredTop sz="55462" autoAdjust="0"/>
  </p:normalViewPr>
  <p:slideViewPr>
    <p:cSldViewPr>
      <p:cViewPr varScale="1">
        <p:scale>
          <a:sx n="44" d="100"/>
          <a:sy n="44" d="100"/>
        </p:scale>
        <p:origin x="-1404" y="-96"/>
      </p:cViewPr>
      <p:guideLst>
        <p:guide orient="horz" pos="2041"/>
        <p:guide pos="3629"/>
      </p:guideLst>
    </p:cSldViewPr>
  </p:slideViewPr>
  <p:notesTextViewPr>
    <p:cViewPr>
      <p:scale>
        <a:sx n="1" d="1"/>
        <a:sy n="1" d="1"/>
      </p:scale>
      <p:origin x="0" y="0"/>
    </p:cViewPr>
  </p:notesTextViewPr>
  <p:sorterViewPr>
    <p:cViewPr>
      <p:scale>
        <a:sx n="66" d="100"/>
        <a:sy n="66" d="100"/>
      </p:scale>
      <p:origin x="0" y="9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 Id="rId4"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 Id="rId4"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C6CB0B-C822-4F43-A544-79B576B37912}" type="doc">
      <dgm:prSet loTypeId="urn:microsoft.com/office/officeart/2005/8/layout/pList2#1" loCatId="list" qsTypeId="urn:microsoft.com/office/officeart/2005/8/quickstyle/simple1#2" qsCatId="simple" csTypeId="urn:microsoft.com/office/officeart/2005/8/colors/accent1_2#2" csCatId="accent1" phldr="1"/>
      <dgm:spPr/>
    </dgm:pt>
    <dgm:pt modelId="{928316B3-C236-4FC9-A41B-5C8342904CE2}">
      <dgm:prSet phldrT="[Text]"/>
      <dgm:spPr/>
      <dgm:t>
        <a:bodyPr/>
        <a:lstStyle/>
        <a:p>
          <a:r>
            <a:rPr lang="en-GB" dirty="0" smtClean="0"/>
            <a:t>Formats of the game</a:t>
          </a:r>
          <a:endParaRPr lang="en-GB" dirty="0"/>
        </a:p>
      </dgm:t>
    </dgm:pt>
    <dgm:pt modelId="{F314D588-3E18-4542-ADE8-88E9348BBA86}" type="parTrans" cxnId="{E822615F-C647-43D4-B823-5AC4466012DC}">
      <dgm:prSet/>
      <dgm:spPr/>
      <dgm:t>
        <a:bodyPr/>
        <a:lstStyle/>
        <a:p>
          <a:endParaRPr lang="en-GB"/>
        </a:p>
      </dgm:t>
    </dgm:pt>
    <dgm:pt modelId="{A5EE3AC3-C586-4FC2-90B0-D166EB074C99}" type="sibTrans" cxnId="{E822615F-C647-43D4-B823-5AC4466012DC}">
      <dgm:prSet/>
      <dgm:spPr/>
      <dgm:t>
        <a:bodyPr/>
        <a:lstStyle/>
        <a:p>
          <a:endParaRPr lang="en-GB"/>
        </a:p>
      </dgm:t>
    </dgm:pt>
    <dgm:pt modelId="{44712383-ED33-4203-8ED6-5CA1F810E975}">
      <dgm:prSet phldrT="[Text]"/>
      <dgm:spPr/>
      <dgm:t>
        <a:bodyPr/>
        <a:lstStyle/>
        <a:p>
          <a:r>
            <a:rPr lang="en-GB" dirty="0" smtClean="0"/>
            <a:t>Flexible Competition</a:t>
          </a:r>
          <a:endParaRPr lang="en-GB" dirty="0"/>
        </a:p>
      </dgm:t>
    </dgm:pt>
    <dgm:pt modelId="{E9800C1D-21F2-4068-BE99-F194C528B197}" type="parTrans" cxnId="{A01AA351-A5BE-465C-B2AD-8D57217FDDFE}">
      <dgm:prSet/>
      <dgm:spPr/>
      <dgm:t>
        <a:bodyPr/>
        <a:lstStyle/>
        <a:p>
          <a:endParaRPr lang="en-GB"/>
        </a:p>
      </dgm:t>
    </dgm:pt>
    <dgm:pt modelId="{7CB754D5-17B2-434C-8F84-CB2F5697642E}" type="sibTrans" cxnId="{A01AA351-A5BE-465C-B2AD-8D57217FDDFE}">
      <dgm:prSet/>
      <dgm:spPr/>
      <dgm:t>
        <a:bodyPr/>
        <a:lstStyle/>
        <a:p>
          <a:endParaRPr lang="en-GB"/>
        </a:p>
      </dgm:t>
    </dgm:pt>
    <dgm:pt modelId="{E5A554CA-2E5F-4664-A2F2-EF03548DE091}">
      <dgm:prSet phldrT="[Text]"/>
      <dgm:spPr/>
      <dgm:t>
        <a:bodyPr/>
        <a:lstStyle/>
        <a:p>
          <a:r>
            <a:rPr lang="en-GB" dirty="0" smtClean="0"/>
            <a:t>Relative </a:t>
          </a:r>
        </a:p>
        <a:p>
          <a:r>
            <a:rPr lang="en-GB" dirty="0" smtClean="0"/>
            <a:t>Age Effect</a:t>
          </a:r>
          <a:endParaRPr lang="en-GB" dirty="0"/>
        </a:p>
      </dgm:t>
    </dgm:pt>
    <dgm:pt modelId="{D9842E65-8B2A-4561-B144-A921E6F3B9C7}" type="parTrans" cxnId="{4F8A72D9-644C-488D-BD20-4E3A03F8B372}">
      <dgm:prSet/>
      <dgm:spPr/>
      <dgm:t>
        <a:bodyPr/>
        <a:lstStyle/>
        <a:p>
          <a:endParaRPr lang="en-GB"/>
        </a:p>
      </dgm:t>
    </dgm:pt>
    <dgm:pt modelId="{04DE14C0-6DD3-4D4F-9973-C568ADCB4065}" type="sibTrans" cxnId="{4F8A72D9-644C-488D-BD20-4E3A03F8B372}">
      <dgm:prSet/>
      <dgm:spPr/>
      <dgm:t>
        <a:bodyPr/>
        <a:lstStyle/>
        <a:p>
          <a:endParaRPr lang="en-GB"/>
        </a:p>
      </dgm:t>
    </dgm:pt>
    <dgm:pt modelId="{F270A674-048C-4979-A7D6-85E39856C743}">
      <dgm:prSet/>
      <dgm:spPr/>
      <dgm:t>
        <a:bodyPr/>
        <a:lstStyle/>
        <a:p>
          <a:r>
            <a:rPr lang="en-GB" dirty="0" smtClean="0"/>
            <a:t>Development of Mini-Soccer</a:t>
          </a:r>
          <a:endParaRPr lang="en-GB" dirty="0"/>
        </a:p>
      </dgm:t>
    </dgm:pt>
    <dgm:pt modelId="{AC3959EC-879B-424A-81B0-B008BFCBF8B3}" type="parTrans" cxnId="{FA6EC42E-0EF4-4BE1-8A36-620012AE8285}">
      <dgm:prSet/>
      <dgm:spPr/>
      <dgm:t>
        <a:bodyPr/>
        <a:lstStyle/>
        <a:p>
          <a:endParaRPr lang="en-GB"/>
        </a:p>
      </dgm:t>
    </dgm:pt>
    <dgm:pt modelId="{ED0B43FD-D486-4DB2-90B7-E8F67FBCAD81}" type="sibTrans" cxnId="{FA6EC42E-0EF4-4BE1-8A36-620012AE8285}">
      <dgm:prSet/>
      <dgm:spPr/>
      <dgm:t>
        <a:bodyPr/>
        <a:lstStyle/>
        <a:p>
          <a:endParaRPr lang="en-GB"/>
        </a:p>
      </dgm:t>
    </dgm:pt>
    <dgm:pt modelId="{2BC9CEBD-A113-492E-9943-5B66BE434679}" type="pres">
      <dgm:prSet presAssocID="{CFC6CB0B-C822-4F43-A544-79B576B37912}" presName="Name0" presStyleCnt="0">
        <dgm:presLayoutVars>
          <dgm:dir/>
          <dgm:resizeHandles val="exact"/>
        </dgm:presLayoutVars>
      </dgm:prSet>
      <dgm:spPr/>
    </dgm:pt>
    <dgm:pt modelId="{9FB04D40-19BF-4CA7-9EAC-2F63E85FBABB}" type="pres">
      <dgm:prSet presAssocID="{CFC6CB0B-C822-4F43-A544-79B576B37912}" presName="bkgdShp" presStyleLbl="alignAccFollowNode1" presStyleIdx="0" presStyleCnt="1"/>
      <dgm:spPr/>
    </dgm:pt>
    <dgm:pt modelId="{047BE6B9-623F-436E-8E92-E0645EC73795}" type="pres">
      <dgm:prSet presAssocID="{CFC6CB0B-C822-4F43-A544-79B576B37912}" presName="linComp" presStyleCnt="0"/>
      <dgm:spPr/>
    </dgm:pt>
    <dgm:pt modelId="{FDF1DFFF-A7CB-48A6-9BF8-81231FBD58E6}" type="pres">
      <dgm:prSet presAssocID="{928316B3-C236-4FC9-A41B-5C8342904CE2}" presName="compNode" presStyleCnt="0"/>
      <dgm:spPr/>
    </dgm:pt>
    <dgm:pt modelId="{534B262E-198F-4064-A52C-58A91F6DC9A5}" type="pres">
      <dgm:prSet presAssocID="{928316B3-C236-4FC9-A41B-5C8342904CE2}" presName="node" presStyleLbl="node1" presStyleIdx="0" presStyleCnt="4">
        <dgm:presLayoutVars>
          <dgm:bulletEnabled val="1"/>
        </dgm:presLayoutVars>
      </dgm:prSet>
      <dgm:spPr/>
      <dgm:t>
        <a:bodyPr/>
        <a:lstStyle/>
        <a:p>
          <a:endParaRPr lang="en-GB"/>
        </a:p>
      </dgm:t>
    </dgm:pt>
    <dgm:pt modelId="{27C7992D-9F02-41D2-A98D-B92F392E4C2B}" type="pres">
      <dgm:prSet presAssocID="{928316B3-C236-4FC9-A41B-5C8342904CE2}" presName="invisiNode" presStyleLbl="node1" presStyleIdx="0" presStyleCnt="4"/>
      <dgm:spPr/>
    </dgm:pt>
    <dgm:pt modelId="{2FF75F92-9A2A-4952-85BC-0D8BDB51FAC6}" type="pres">
      <dgm:prSet presAssocID="{928316B3-C236-4FC9-A41B-5C8342904CE2}" presName="imagNode" presStyleLbl="fgImgPlace1" presStyleIdx="0" presStyleCnt="4"/>
      <dgm:spPr>
        <a:blipFill rotWithShape="0">
          <a:blip xmlns:r="http://schemas.openxmlformats.org/officeDocument/2006/relationships" r:embed="rId1"/>
          <a:stretch>
            <a:fillRect/>
          </a:stretch>
        </a:blipFill>
      </dgm:spPr>
    </dgm:pt>
    <dgm:pt modelId="{ADFE624E-AFDC-4DD7-8B89-CA942499D3EA}" type="pres">
      <dgm:prSet presAssocID="{A5EE3AC3-C586-4FC2-90B0-D166EB074C99}" presName="sibTrans" presStyleLbl="sibTrans2D1" presStyleIdx="0" presStyleCnt="0"/>
      <dgm:spPr/>
      <dgm:t>
        <a:bodyPr/>
        <a:lstStyle/>
        <a:p>
          <a:endParaRPr lang="en-GB"/>
        </a:p>
      </dgm:t>
    </dgm:pt>
    <dgm:pt modelId="{B3AB0DA2-BAAC-42C6-B223-87FF4FFE86E9}" type="pres">
      <dgm:prSet presAssocID="{44712383-ED33-4203-8ED6-5CA1F810E975}" presName="compNode" presStyleCnt="0"/>
      <dgm:spPr/>
    </dgm:pt>
    <dgm:pt modelId="{91DBA5F9-0603-452A-88D2-C9B1CAAAF217}" type="pres">
      <dgm:prSet presAssocID="{44712383-ED33-4203-8ED6-5CA1F810E975}" presName="node" presStyleLbl="node1" presStyleIdx="1" presStyleCnt="4">
        <dgm:presLayoutVars>
          <dgm:bulletEnabled val="1"/>
        </dgm:presLayoutVars>
      </dgm:prSet>
      <dgm:spPr/>
      <dgm:t>
        <a:bodyPr/>
        <a:lstStyle/>
        <a:p>
          <a:endParaRPr lang="en-GB"/>
        </a:p>
      </dgm:t>
    </dgm:pt>
    <dgm:pt modelId="{4B2134DD-A308-4A7A-ABC4-D1F7680CFFBF}" type="pres">
      <dgm:prSet presAssocID="{44712383-ED33-4203-8ED6-5CA1F810E975}" presName="invisiNode" presStyleLbl="node1" presStyleIdx="1" presStyleCnt="4"/>
      <dgm:spPr/>
    </dgm:pt>
    <dgm:pt modelId="{584989B2-CBA7-4589-BB84-2FE71FE5BD3A}" type="pres">
      <dgm:prSet presAssocID="{44712383-ED33-4203-8ED6-5CA1F810E975}" presName="imagNode" presStyleLbl="fgImgPlace1" presStyleIdx="1" presStyleCnt="4"/>
      <dgm:spPr>
        <a:blipFill rotWithShape="0">
          <a:blip xmlns:r="http://schemas.openxmlformats.org/officeDocument/2006/relationships" r:embed="rId2"/>
          <a:stretch>
            <a:fillRect/>
          </a:stretch>
        </a:blipFill>
      </dgm:spPr>
    </dgm:pt>
    <dgm:pt modelId="{85B5215F-F6BA-403D-A354-BCD5B2356A1B}" type="pres">
      <dgm:prSet presAssocID="{7CB754D5-17B2-434C-8F84-CB2F5697642E}" presName="sibTrans" presStyleLbl="sibTrans2D1" presStyleIdx="0" presStyleCnt="0"/>
      <dgm:spPr/>
      <dgm:t>
        <a:bodyPr/>
        <a:lstStyle/>
        <a:p>
          <a:endParaRPr lang="en-GB"/>
        </a:p>
      </dgm:t>
    </dgm:pt>
    <dgm:pt modelId="{AB87603D-6D48-4E2B-9EFD-D383FC26827B}" type="pres">
      <dgm:prSet presAssocID="{E5A554CA-2E5F-4664-A2F2-EF03548DE091}" presName="compNode" presStyleCnt="0"/>
      <dgm:spPr/>
    </dgm:pt>
    <dgm:pt modelId="{5937A196-BFE2-48EE-973B-EE675B20EB78}" type="pres">
      <dgm:prSet presAssocID="{E5A554CA-2E5F-4664-A2F2-EF03548DE091}" presName="node" presStyleLbl="node1" presStyleIdx="2" presStyleCnt="4">
        <dgm:presLayoutVars>
          <dgm:bulletEnabled val="1"/>
        </dgm:presLayoutVars>
      </dgm:prSet>
      <dgm:spPr/>
      <dgm:t>
        <a:bodyPr/>
        <a:lstStyle/>
        <a:p>
          <a:endParaRPr lang="en-GB"/>
        </a:p>
      </dgm:t>
    </dgm:pt>
    <dgm:pt modelId="{07DEE3C9-CF2A-4486-B3EE-F6E4B43F6C9A}" type="pres">
      <dgm:prSet presAssocID="{E5A554CA-2E5F-4664-A2F2-EF03548DE091}" presName="invisiNode" presStyleLbl="node1" presStyleIdx="2" presStyleCnt="4"/>
      <dgm:spPr/>
    </dgm:pt>
    <dgm:pt modelId="{900258F6-0C61-4061-8581-C2BEF04A8307}" type="pres">
      <dgm:prSet presAssocID="{E5A554CA-2E5F-4664-A2F2-EF03548DE091}" presName="imagNode" presStyleLbl="fgImgPlace1" presStyleIdx="2" presStyleCnt="4"/>
      <dgm:spPr>
        <a:blipFill rotWithShape="0">
          <a:blip xmlns:r="http://schemas.openxmlformats.org/officeDocument/2006/relationships" r:embed="rId3"/>
          <a:stretch>
            <a:fillRect/>
          </a:stretch>
        </a:blipFill>
      </dgm:spPr>
    </dgm:pt>
    <dgm:pt modelId="{FEC56C28-57F0-47F4-93F1-AAFD6D48B43C}" type="pres">
      <dgm:prSet presAssocID="{04DE14C0-6DD3-4D4F-9973-C568ADCB4065}" presName="sibTrans" presStyleLbl="sibTrans2D1" presStyleIdx="0" presStyleCnt="0"/>
      <dgm:spPr/>
      <dgm:t>
        <a:bodyPr/>
        <a:lstStyle/>
        <a:p>
          <a:endParaRPr lang="en-GB"/>
        </a:p>
      </dgm:t>
    </dgm:pt>
    <dgm:pt modelId="{E360B688-E9B5-40BC-8CC3-8E30A6020928}" type="pres">
      <dgm:prSet presAssocID="{F270A674-048C-4979-A7D6-85E39856C743}" presName="compNode" presStyleCnt="0"/>
      <dgm:spPr/>
    </dgm:pt>
    <dgm:pt modelId="{451C3779-1C78-4FD2-915E-C5984B8D8ED8}" type="pres">
      <dgm:prSet presAssocID="{F270A674-048C-4979-A7D6-85E39856C743}" presName="node" presStyleLbl="node1" presStyleIdx="3" presStyleCnt="4">
        <dgm:presLayoutVars>
          <dgm:bulletEnabled val="1"/>
        </dgm:presLayoutVars>
      </dgm:prSet>
      <dgm:spPr/>
      <dgm:t>
        <a:bodyPr/>
        <a:lstStyle/>
        <a:p>
          <a:endParaRPr lang="en-GB"/>
        </a:p>
      </dgm:t>
    </dgm:pt>
    <dgm:pt modelId="{2FDA8A94-5204-49F4-9A2E-5E2BE3BAC74F}" type="pres">
      <dgm:prSet presAssocID="{F270A674-048C-4979-A7D6-85E39856C743}" presName="invisiNode" presStyleLbl="node1" presStyleIdx="3" presStyleCnt="4"/>
      <dgm:spPr/>
    </dgm:pt>
    <dgm:pt modelId="{053D4BCF-A0B8-4246-BED4-3631C5BB8947}" type="pres">
      <dgm:prSet presAssocID="{F270A674-048C-4979-A7D6-85E39856C743}" presName="imagNode" presStyleLbl="fgImgPlace1" presStyleIdx="3" presStyleCnt="4"/>
      <dgm:spPr>
        <a:blipFill rotWithShape="0">
          <a:blip xmlns:r="http://schemas.openxmlformats.org/officeDocument/2006/relationships" r:embed="rId4"/>
          <a:stretch>
            <a:fillRect/>
          </a:stretch>
        </a:blipFill>
      </dgm:spPr>
      <dgm:t>
        <a:bodyPr/>
        <a:lstStyle/>
        <a:p>
          <a:endParaRPr lang="en-GB"/>
        </a:p>
      </dgm:t>
    </dgm:pt>
  </dgm:ptLst>
  <dgm:cxnLst>
    <dgm:cxn modelId="{C6CCD29C-1D14-4797-BD13-96FC949C9E2D}" type="presOf" srcId="{CFC6CB0B-C822-4F43-A544-79B576B37912}" destId="{2BC9CEBD-A113-492E-9943-5B66BE434679}" srcOrd="0" destOrd="0" presId="urn:microsoft.com/office/officeart/2005/8/layout/pList2#1"/>
    <dgm:cxn modelId="{6BAC1F6C-9CF0-45F1-9C95-C35FB7C80C76}" type="presOf" srcId="{44712383-ED33-4203-8ED6-5CA1F810E975}" destId="{91DBA5F9-0603-452A-88D2-C9B1CAAAF217}" srcOrd="0" destOrd="0" presId="urn:microsoft.com/office/officeart/2005/8/layout/pList2#1"/>
    <dgm:cxn modelId="{583353F7-2B0C-4FF3-B2BB-A5D85FE6228A}" type="presOf" srcId="{F270A674-048C-4979-A7D6-85E39856C743}" destId="{451C3779-1C78-4FD2-915E-C5984B8D8ED8}" srcOrd="0" destOrd="0" presId="urn:microsoft.com/office/officeart/2005/8/layout/pList2#1"/>
    <dgm:cxn modelId="{1068579C-F14B-44D1-8970-2B745EDC96E6}" type="presOf" srcId="{04DE14C0-6DD3-4D4F-9973-C568ADCB4065}" destId="{FEC56C28-57F0-47F4-93F1-AAFD6D48B43C}" srcOrd="0" destOrd="0" presId="urn:microsoft.com/office/officeart/2005/8/layout/pList2#1"/>
    <dgm:cxn modelId="{345DC096-CC0D-486E-85E7-FDC60BD50E47}" type="presOf" srcId="{7CB754D5-17B2-434C-8F84-CB2F5697642E}" destId="{85B5215F-F6BA-403D-A354-BCD5B2356A1B}" srcOrd="0" destOrd="0" presId="urn:microsoft.com/office/officeart/2005/8/layout/pList2#1"/>
    <dgm:cxn modelId="{FA6EC42E-0EF4-4BE1-8A36-620012AE8285}" srcId="{CFC6CB0B-C822-4F43-A544-79B576B37912}" destId="{F270A674-048C-4979-A7D6-85E39856C743}" srcOrd="3" destOrd="0" parTransId="{AC3959EC-879B-424A-81B0-B008BFCBF8B3}" sibTransId="{ED0B43FD-D486-4DB2-90B7-E8F67FBCAD81}"/>
    <dgm:cxn modelId="{F2034648-DAFC-4387-B8A5-34E7AF048AD2}" type="presOf" srcId="{A5EE3AC3-C586-4FC2-90B0-D166EB074C99}" destId="{ADFE624E-AFDC-4DD7-8B89-CA942499D3EA}" srcOrd="0" destOrd="0" presId="urn:microsoft.com/office/officeart/2005/8/layout/pList2#1"/>
    <dgm:cxn modelId="{E822615F-C647-43D4-B823-5AC4466012DC}" srcId="{CFC6CB0B-C822-4F43-A544-79B576B37912}" destId="{928316B3-C236-4FC9-A41B-5C8342904CE2}" srcOrd="0" destOrd="0" parTransId="{F314D588-3E18-4542-ADE8-88E9348BBA86}" sibTransId="{A5EE3AC3-C586-4FC2-90B0-D166EB074C99}"/>
    <dgm:cxn modelId="{B9A9DE4D-7C53-4B1B-B05C-7BC9ADB2C735}" type="presOf" srcId="{E5A554CA-2E5F-4664-A2F2-EF03548DE091}" destId="{5937A196-BFE2-48EE-973B-EE675B20EB78}" srcOrd="0" destOrd="0" presId="urn:microsoft.com/office/officeart/2005/8/layout/pList2#1"/>
    <dgm:cxn modelId="{4F8A72D9-644C-488D-BD20-4E3A03F8B372}" srcId="{CFC6CB0B-C822-4F43-A544-79B576B37912}" destId="{E5A554CA-2E5F-4664-A2F2-EF03548DE091}" srcOrd="2" destOrd="0" parTransId="{D9842E65-8B2A-4561-B144-A921E6F3B9C7}" sibTransId="{04DE14C0-6DD3-4D4F-9973-C568ADCB4065}"/>
    <dgm:cxn modelId="{A81D3C8C-8D73-479E-BC9E-3D6A7CC025C7}" type="presOf" srcId="{928316B3-C236-4FC9-A41B-5C8342904CE2}" destId="{534B262E-198F-4064-A52C-58A91F6DC9A5}" srcOrd="0" destOrd="0" presId="urn:microsoft.com/office/officeart/2005/8/layout/pList2#1"/>
    <dgm:cxn modelId="{A01AA351-A5BE-465C-B2AD-8D57217FDDFE}" srcId="{CFC6CB0B-C822-4F43-A544-79B576B37912}" destId="{44712383-ED33-4203-8ED6-5CA1F810E975}" srcOrd="1" destOrd="0" parTransId="{E9800C1D-21F2-4068-BE99-F194C528B197}" sibTransId="{7CB754D5-17B2-434C-8F84-CB2F5697642E}"/>
    <dgm:cxn modelId="{ADDE73A3-2BBF-401A-8FD5-1B8596314AA8}" type="presParOf" srcId="{2BC9CEBD-A113-492E-9943-5B66BE434679}" destId="{9FB04D40-19BF-4CA7-9EAC-2F63E85FBABB}" srcOrd="0" destOrd="0" presId="urn:microsoft.com/office/officeart/2005/8/layout/pList2#1"/>
    <dgm:cxn modelId="{FCE66A9B-DF4F-4C12-94FE-49D6EB75247E}" type="presParOf" srcId="{2BC9CEBD-A113-492E-9943-5B66BE434679}" destId="{047BE6B9-623F-436E-8E92-E0645EC73795}" srcOrd="1" destOrd="0" presId="urn:microsoft.com/office/officeart/2005/8/layout/pList2#1"/>
    <dgm:cxn modelId="{5F12D32D-DEA2-4264-A107-0446A1092A7E}" type="presParOf" srcId="{047BE6B9-623F-436E-8E92-E0645EC73795}" destId="{FDF1DFFF-A7CB-48A6-9BF8-81231FBD58E6}" srcOrd="0" destOrd="0" presId="urn:microsoft.com/office/officeart/2005/8/layout/pList2#1"/>
    <dgm:cxn modelId="{182F9BCA-0FB3-4F89-B957-776A177B1E91}" type="presParOf" srcId="{FDF1DFFF-A7CB-48A6-9BF8-81231FBD58E6}" destId="{534B262E-198F-4064-A52C-58A91F6DC9A5}" srcOrd="0" destOrd="0" presId="urn:microsoft.com/office/officeart/2005/8/layout/pList2#1"/>
    <dgm:cxn modelId="{6697AC4A-D99A-48DA-8C05-135E6FB73148}" type="presParOf" srcId="{FDF1DFFF-A7CB-48A6-9BF8-81231FBD58E6}" destId="{27C7992D-9F02-41D2-A98D-B92F392E4C2B}" srcOrd="1" destOrd="0" presId="urn:microsoft.com/office/officeart/2005/8/layout/pList2#1"/>
    <dgm:cxn modelId="{6348E666-5330-4D97-97D5-04B0A9548847}" type="presParOf" srcId="{FDF1DFFF-A7CB-48A6-9BF8-81231FBD58E6}" destId="{2FF75F92-9A2A-4952-85BC-0D8BDB51FAC6}" srcOrd="2" destOrd="0" presId="urn:microsoft.com/office/officeart/2005/8/layout/pList2#1"/>
    <dgm:cxn modelId="{85C5C3C2-0D8B-41D7-8804-941235751326}" type="presParOf" srcId="{047BE6B9-623F-436E-8E92-E0645EC73795}" destId="{ADFE624E-AFDC-4DD7-8B89-CA942499D3EA}" srcOrd="1" destOrd="0" presId="urn:microsoft.com/office/officeart/2005/8/layout/pList2#1"/>
    <dgm:cxn modelId="{541F364A-2EC1-4005-BF81-E294D8AD2D3D}" type="presParOf" srcId="{047BE6B9-623F-436E-8E92-E0645EC73795}" destId="{B3AB0DA2-BAAC-42C6-B223-87FF4FFE86E9}" srcOrd="2" destOrd="0" presId="urn:microsoft.com/office/officeart/2005/8/layout/pList2#1"/>
    <dgm:cxn modelId="{7ACD3097-1244-4380-BA08-BB52193D65F6}" type="presParOf" srcId="{B3AB0DA2-BAAC-42C6-B223-87FF4FFE86E9}" destId="{91DBA5F9-0603-452A-88D2-C9B1CAAAF217}" srcOrd="0" destOrd="0" presId="urn:microsoft.com/office/officeart/2005/8/layout/pList2#1"/>
    <dgm:cxn modelId="{BCB241EB-2859-49EB-8D8B-806C6CB2A21E}" type="presParOf" srcId="{B3AB0DA2-BAAC-42C6-B223-87FF4FFE86E9}" destId="{4B2134DD-A308-4A7A-ABC4-D1F7680CFFBF}" srcOrd="1" destOrd="0" presId="urn:microsoft.com/office/officeart/2005/8/layout/pList2#1"/>
    <dgm:cxn modelId="{1ECC1867-9B1E-45D3-94A5-427F7C23C30D}" type="presParOf" srcId="{B3AB0DA2-BAAC-42C6-B223-87FF4FFE86E9}" destId="{584989B2-CBA7-4589-BB84-2FE71FE5BD3A}" srcOrd="2" destOrd="0" presId="urn:microsoft.com/office/officeart/2005/8/layout/pList2#1"/>
    <dgm:cxn modelId="{A201434D-4984-44D6-B2FE-59E7BCE85D23}" type="presParOf" srcId="{047BE6B9-623F-436E-8E92-E0645EC73795}" destId="{85B5215F-F6BA-403D-A354-BCD5B2356A1B}" srcOrd="3" destOrd="0" presId="urn:microsoft.com/office/officeart/2005/8/layout/pList2#1"/>
    <dgm:cxn modelId="{4A270FED-7F4D-49D4-87DB-5D36DBC27FFA}" type="presParOf" srcId="{047BE6B9-623F-436E-8E92-E0645EC73795}" destId="{AB87603D-6D48-4E2B-9EFD-D383FC26827B}" srcOrd="4" destOrd="0" presId="urn:microsoft.com/office/officeart/2005/8/layout/pList2#1"/>
    <dgm:cxn modelId="{36DB2813-4317-4D2E-ACDE-95AEE5969241}" type="presParOf" srcId="{AB87603D-6D48-4E2B-9EFD-D383FC26827B}" destId="{5937A196-BFE2-48EE-973B-EE675B20EB78}" srcOrd="0" destOrd="0" presId="urn:microsoft.com/office/officeart/2005/8/layout/pList2#1"/>
    <dgm:cxn modelId="{F82D90EE-9DF3-4311-AFE5-CAE963521835}" type="presParOf" srcId="{AB87603D-6D48-4E2B-9EFD-D383FC26827B}" destId="{07DEE3C9-CF2A-4486-B3EE-F6E4B43F6C9A}" srcOrd="1" destOrd="0" presId="urn:microsoft.com/office/officeart/2005/8/layout/pList2#1"/>
    <dgm:cxn modelId="{3302E4FC-8220-4C62-BD55-9E3787B01DD0}" type="presParOf" srcId="{AB87603D-6D48-4E2B-9EFD-D383FC26827B}" destId="{900258F6-0C61-4061-8581-C2BEF04A8307}" srcOrd="2" destOrd="0" presId="urn:microsoft.com/office/officeart/2005/8/layout/pList2#1"/>
    <dgm:cxn modelId="{22E30B34-E0DD-4EB4-B1AA-D9A1F4CFE526}" type="presParOf" srcId="{047BE6B9-623F-436E-8E92-E0645EC73795}" destId="{FEC56C28-57F0-47F4-93F1-AAFD6D48B43C}" srcOrd="5" destOrd="0" presId="urn:microsoft.com/office/officeart/2005/8/layout/pList2#1"/>
    <dgm:cxn modelId="{F66DF529-82EB-47A9-8ADB-96F42F0C604C}" type="presParOf" srcId="{047BE6B9-623F-436E-8E92-E0645EC73795}" destId="{E360B688-E9B5-40BC-8CC3-8E30A6020928}" srcOrd="6" destOrd="0" presId="urn:microsoft.com/office/officeart/2005/8/layout/pList2#1"/>
    <dgm:cxn modelId="{D6CD0DA2-7126-4433-A38D-F3C8C1D33533}" type="presParOf" srcId="{E360B688-E9B5-40BC-8CC3-8E30A6020928}" destId="{451C3779-1C78-4FD2-915E-C5984B8D8ED8}" srcOrd="0" destOrd="0" presId="urn:microsoft.com/office/officeart/2005/8/layout/pList2#1"/>
    <dgm:cxn modelId="{0C379B44-4A96-4D6C-BB60-822C7E7C2B3A}" type="presParOf" srcId="{E360B688-E9B5-40BC-8CC3-8E30A6020928}" destId="{2FDA8A94-5204-49F4-9A2E-5E2BE3BAC74F}" srcOrd="1" destOrd="0" presId="urn:microsoft.com/office/officeart/2005/8/layout/pList2#1"/>
    <dgm:cxn modelId="{AECD0FF7-F876-4B66-A89D-1E96D883530A}" type="presParOf" srcId="{E360B688-E9B5-40BC-8CC3-8E30A6020928}" destId="{053D4BCF-A0B8-4246-BED4-3631C5BB8947}" srcOrd="2" destOrd="0" presId="urn:microsoft.com/office/officeart/2005/8/layout/p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B04D40-19BF-4CA7-9EAC-2F63E85FBABB}">
      <dsp:nvSpPr>
        <dsp:cNvPr id="0" name=""/>
        <dsp:cNvSpPr/>
      </dsp:nvSpPr>
      <dsp:spPr>
        <a:xfrm>
          <a:off x="0" y="0"/>
          <a:ext cx="8593220" cy="230441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F75F92-9A2A-4952-85BC-0D8BDB51FAC6}">
      <dsp:nvSpPr>
        <dsp:cNvPr id="0" name=""/>
        <dsp:cNvSpPr/>
      </dsp:nvSpPr>
      <dsp:spPr>
        <a:xfrm>
          <a:off x="260163" y="307255"/>
          <a:ext cx="1877417" cy="1689904"/>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4B262E-198F-4064-A52C-58A91F6DC9A5}">
      <dsp:nvSpPr>
        <dsp:cNvPr id="0" name=""/>
        <dsp:cNvSpPr/>
      </dsp:nvSpPr>
      <dsp:spPr>
        <a:xfrm rot="10800000">
          <a:off x="260163" y="2304414"/>
          <a:ext cx="1877417" cy="2816507"/>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ctr" defTabSz="933450">
            <a:lnSpc>
              <a:spcPct val="90000"/>
            </a:lnSpc>
            <a:spcBef>
              <a:spcPct val="0"/>
            </a:spcBef>
            <a:spcAft>
              <a:spcPct val="35000"/>
            </a:spcAft>
          </a:pPr>
          <a:r>
            <a:rPr lang="en-GB" sz="2100" kern="1200" dirty="0" smtClean="0"/>
            <a:t>Formats of the game</a:t>
          </a:r>
          <a:endParaRPr lang="en-GB" sz="2100" kern="1200" dirty="0"/>
        </a:p>
      </dsp:txBody>
      <dsp:txXfrm rot="10800000">
        <a:off x="317900" y="2304414"/>
        <a:ext cx="1761943" cy="2758770"/>
      </dsp:txXfrm>
    </dsp:sp>
    <dsp:sp modelId="{584989B2-CBA7-4589-BB84-2FE71FE5BD3A}">
      <dsp:nvSpPr>
        <dsp:cNvPr id="0" name=""/>
        <dsp:cNvSpPr/>
      </dsp:nvSpPr>
      <dsp:spPr>
        <a:xfrm>
          <a:off x="2325321" y="307255"/>
          <a:ext cx="1877417" cy="1689904"/>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DBA5F9-0603-452A-88D2-C9B1CAAAF217}">
      <dsp:nvSpPr>
        <dsp:cNvPr id="0" name=""/>
        <dsp:cNvSpPr/>
      </dsp:nvSpPr>
      <dsp:spPr>
        <a:xfrm rot="10800000">
          <a:off x="2325321" y="2304414"/>
          <a:ext cx="1877417" cy="2816507"/>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ctr" defTabSz="933450">
            <a:lnSpc>
              <a:spcPct val="90000"/>
            </a:lnSpc>
            <a:spcBef>
              <a:spcPct val="0"/>
            </a:spcBef>
            <a:spcAft>
              <a:spcPct val="35000"/>
            </a:spcAft>
          </a:pPr>
          <a:r>
            <a:rPr lang="en-GB" sz="2100" kern="1200" dirty="0" smtClean="0"/>
            <a:t>Flexible Competition</a:t>
          </a:r>
          <a:endParaRPr lang="en-GB" sz="2100" kern="1200" dirty="0"/>
        </a:p>
      </dsp:txBody>
      <dsp:txXfrm rot="10800000">
        <a:off x="2383058" y="2304414"/>
        <a:ext cx="1761943" cy="2758770"/>
      </dsp:txXfrm>
    </dsp:sp>
    <dsp:sp modelId="{900258F6-0C61-4061-8581-C2BEF04A8307}">
      <dsp:nvSpPr>
        <dsp:cNvPr id="0" name=""/>
        <dsp:cNvSpPr/>
      </dsp:nvSpPr>
      <dsp:spPr>
        <a:xfrm>
          <a:off x="4390480" y="307255"/>
          <a:ext cx="1877417" cy="1689904"/>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37A196-BFE2-48EE-973B-EE675B20EB78}">
      <dsp:nvSpPr>
        <dsp:cNvPr id="0" name=""/>
        <dsp:cNvSpPr/>
      </dsp:nvSpPr>
      <dsp:spPr>
        <a:xfrm rot="10800000">
          <a:off x="4390480" y="2304414"/>
          <a:ext cx="1877417" cy="2816507"/>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ctr" defTabSz="933450">
            <a:lnSpc>
              <a:spcPct val="90000"/>
            </a:lnSpc>
            <a:spcBef>
              <a:spcPct val="0"/>
            </a:spcBef>
            <a:spcAft>
              <a:spcPct val="35000"/>
            </a:spcAft>
          </a:pPr>
          <a:r>
            <a:rPr lang="en-GB" sz="2100" kern="1200" dirty="0" smtClean="0"/>
            <a:t>Relative </a:t>
          </a:r>
        </a:p>
        <a:p>
          <a:pPr lvl="0" algn="ctr" defTabSz="933450">
            <a:lnSpc>
              <a:spcPct val="90000"/>
            </a:lnSpc>
            <a:spcBef>
              <a:spcPct val="0"/>
            </a:spcBef>
            <a:spcAft>
              <a:spcPct val="35000"/>
            </a:spcAft>
          </a:pPr>
          <a:r>
            <a:rPr lang="en-GB" sz="2100" kern="1200" dirty="0" smtClean="0"/>
            <a:t>Age Effect</a:t>
          </a:r>
          <a:endParaRPr lang="en-GB" sz="2100" kern="1200" dirty="0"/>
        </a:p>
      </dsp:txBody>
      <dsp:txXfrm rot="10800000">
        <a:off x="4448217" y="2304414"/>
        <a:ext cx="1761943" cy="2758770"/>
      </dsp:txXfrm>
    </dsp:sp>
    <dsp:sp modelId="{053D4BCF-A0B8-4246-BED4-3631C5BB8947}">
      <dsp:nvSpPr>
        <dsp:cNvPr id="0" name=""/>
        <dsp:cNvSpPr/>
      </dsp:nvSpPr>
      <dsp:spPr>
        <a:xfrm>
          <a:off x="6455639" y="307255"/>
          <a:ext cx="1877417" cy="1689904"/>
        </a:xfrm>
        <a:prstGeom prst="roundRect">
          <a:avLst>
            <a:gd name="adj" fmla="val 10000"/>
          </a:avLst>
        </a:prstGeom>
        <a:blipFill rotWithShape="0">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1C3779-1C78-4FD2-915E-C5984B8D8ED8}">
      <dsp:nvSpPr>
        <dsp:cNvPr id="0" name=""/>
        <dsp:cNvSpPr/>
      </dsp:nvSpPr>
      <dsp:spPr>
        <a:xfrm rot="10800000">
          <a:off x="6455639" y="2304414"/>
          <a:ext cx="1877417" cy="2816507"/>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ctr" defTabSz="933450">
            <a:lnSpc>
              <a:spcPct val="90000"/>
            </a:lnSpc>
            <a:spcBef>
              <a:spcPct val="0"/>
            </a:spcBef>
            <a:spcAft>
              <a:spcPct val="35000"/>
            </a:spcAft>
          </a:pPr>
          <a:r>
            <a:rPr lang="en-GB" sz="2100" kern="1200" dirty="0" smtClean="0"/>
            <a:t>Development of Mini-Soccer</a:t>
          </a:r>
          <a:endParaRPr lang="en-GB" sz="2100" kern="1200" dirty="0"/>
        </a:p>
      </dsp:txBody>
      <dsp:txXfrm rot="10800000">
        <a:off x="6513376" y="2304414"/>
        <a:ext cx="1761943" cy="2758770"/>
      </dsp:txXfrm>
    </dsp:sp>
  </dsp:spTree>
</dsp:drawing>
</file>

<file path=ppt/diagrams/layout1.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1638"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46513" y="0"/>
            <a:ext cx="2941637"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6D9CA55-F0C4-4DA6-9308-171AE4C68D21}" type="datetimeFigureOut">
              <a:rPr lang="en-GB"/>
              <a:pPr>
                <a:defRPr/>
              </a:pPr>
              <a:t>30/11/2012</a:t>
            </a:fld>
            <a:endParaRPr lang="en-GB"/>
          </a:p>
        </p:txBody>
      </p:sp>
      <p:sp>
        <p:nvSpPr>
          <p:cNvPr id="4" name="Slide Image Placeholder 3"/>
          <p:cNvSpPr>
            <a:spLocks noGrp="1" noRot="1" noChangeAspect="1"/>
          </p:cNvSpPr>
          <p:nvPr>
            <p:ph type="sldImg" idx="2"/>
          </p:nvPr>
        </p:nvSpPr>
        <p:spPr>
          <a:xfrm>
            <a:off x="84138" y="744538"/>
            <a:ext cx="6621462" cy="372427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6463"/>
            <a:ext cx="5430838" cy="44688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DB08DA4-39AE-44E5-9EB1-920A5A268248}" type="slidenum">
              <a:rPr lang="en-GB"/>
              <a:pPr>
                <a:defRPr/>
              </a:pPr>
              <a:t>‹#›</a:t>
            </a:fld>
            <a:endParaRPr lang="en-GB"/>
          </a:p>
        </p:txBody>
      </p:sp>
    </p:spTree>
    <p:extLst>
      <p:ext uri="{BB962C8B-B14F-4D97-AF65-F5344CB8AC3E}">
        <p14:creationId xmlns:p14="http://schemas.microsoft.com/office/powerpoint/2010/main" val="7405091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Please find attached a presentation sharing findings from two years research, presentations and discussions across the country. Please send any thoughts or requests for more support in any particular areas through to yourkidsyoursay@TheFA.com and will try and help wherever possible. </a:t>
            </a:r>
          </a:p>
          <a:p>
            <a:pPr>
              <a:spcBef>
                <a:spcPct val="0"/>
              </a:spcBef>
            </a:pPr>
            <a:endParaRPr lang="en-GB" smtClean="0"/>
          </a:p>
          <a:p>
            <a:pPr>
              <a:spcBef>
                <a:spcPct val="0"/>
              </a:spcBef>
            </a:pPr>
            <a:r>
              <a:rPr lang="en-GB" smtClean="0"/>
              <a:t>Notes and supporting information to each slide are in this section throughout. </a:t>
            </a:r>
          </a:p>
          <a:p>
            <a:pPr>
              <a:spcBef>
                <a:spcPct val="0"/>
              </a:spcBef>
            </a:pPr>
            <a:endParaRPr lang="en-GB"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989CA3-69FC-4710-B74B-AE03465E4D91}" type="slidenum">
              <a:rPr lang="en-GB"/>
              <a:pPr fontAlgn="base">
                <a:spcBef>
                  <a:spcPct val="0"/>
                </a:spcBef>
                <a:spcAft>
                  <a:spcPct val="0"/>
                </a:spcAft>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FA overall strategic plan discusses the clear need as a national governing body to develop better players and increase the number of people playing the game.</a:t>
            </a:r>
            <a:endParaRPr lang="en-GB" smtClean="0"/>
          </a:p>
          <a:p>
            <a:pPr>
              <a:spcBef>
                <a:spcPct val="0"/>
              </a:spcBef>
            </a:pPr>
            <a:r>
              <a:rPr lang="en-US" smtClean="0"/>
              <a:t> </a:t>
            </a:r>
            <a:endParaRPr lang="en-GB" smtClean="0"/>
          </a:p>
          <a:p>
            <a:pPr>
              <a:spcBef>
                <a:spcPct val="0"/>
              </a:spcBef>
            </a:pPr>
            <a:r>
              <a:rPr lang="en-US" smtClean="0"/>
              <a:t>The new National Game Strategy moving forwards details a need to create better players and the proposals included support achieving this aim. </a:t>
            </a:r>
            <a:endParaRPr lang="en-GB" smtClean="0"/>
          </a:p>
          <a:p>
            <a:pPr>
              <a:spcBef>
                <a:spcPct val="0"/>
              </a:spcBef>
            </a:pPr>
            <a:r>
              <a:rPr lang="en-US" smtClean="0"/>
              <a:t> </a:t>
            </a:r>
            <a:endParaRPr lang="en-GB" smtClean="0"/>
          </a:p>
          <a:p>
            <a:pPr>
              <a:spcBef>
                <a:spcPct val="0"/>
              </a:spcBef>
            </a:pPr>
            <a:r>
              <a:rPr lang="en-US" smtClean="0"/>
              <a:t>The proposals in this presentation have clear links to Recommendation B, C and I in the full FA Youth Development Review – along with a clear crossover with The Future Game document, a communications campaign for parents and promotion of the coaching philosophy.</a:t>
            </a:r>
            <a:endParaRPr lang="en-GB" smtClean="0"/>
          </a:p>
          <a:p>
            <a:pPr>
              <a:spcBef>
                <a:spcPct val="0"/>
              </a:spcBef>
            </a:pPr>
            <a:r>
              <a:rPr lang="en-US" smtClean="0"/>
              <a:t> </a:t>
            </a:r>
            <a:endParaRPr lang="en-GB" smtClean="0"/>
          </a:p>
          <a:p>
            <a:pPr>
              <a:spcBef>
                <a:spcPct val="0"/>
              </a:spcBef>
            </a:pPr>
            <a:r>
              <a:rPr lang="en-US" smtClean="0"/>
              <a:t>Therefore, all these recommendations are based around the driver linked to national strategies and not a stand-alone document. </a:t>
            </a:r>
            <a:endParaRPr lang="en-GB" smtClean="0"/>
          </a:p>
          <a:p>
            <a:pPr>
              <a:spcBef>
                <a:spcPct val="0"/>
              </a:spcBef>
            </a:pPr>
            <a:endParaRPr lang="en-GB"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DF2618-B160-4387-A4EB-BC1FF84D3B26}" type="slidenum">
              <a:rPr lang="en-GB"/>
              <a:pPr fontAlgn="base">
                <a:spcBef>
                  <a:spcPct val="0"/>
                </a:spcBef>
                <a:spcAft>
                  <a:spcPct val="0"/>
                </a:spcAft>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US" dirty="0" smtClean="0"/>
              <a:t>This slide discusses the key principles of the pathway and why we are looking to introduce these changes to youth football.</a:t>
            </a:r>
            <a:endParaRPr lang="en-GB" dirty="0" smtClean="0"/>
          </a:p>
          <a:p>
            <a:pPr fontAlgn="auto">
              <a:spcBef>
                <a:spcPts val="0"/>
              </a:spcBef>
              <a:spcAft>
                <a:spcPts val="0"/>
              </a:spcAft>
              <a:defRPr/>
            </a:pPr>
            <a:r>
              <a:rPr lang="en-US" dirty="0" smtClean="0"/>
              <a:t> </a:t>
            </a:r>
            <a:endParaRPr lang="en-GB" dirty="0" smtClean="0"/>
          </a:p>
          <a:p>
            <a:pPr fontAlgn="auto">
              <a:spcBef>
                <a:spcPts val="0"/>
              </a:spcBef>
              <a:spcAft>
                <a:spcPts val="0"/>
              </a:spcAft>
              <a:defRPr/>
            </a:pPr>
            <a:r>
              <a:rPr lang="en-US" dirty="0" smtClean="0"/>
              <a:t>Currently our pathway holds a mismatch of opportunities with no clear developmental process in place. This proposal will be progressive, phased and based on educational principles.  Whilst the numbers suggested in the formats are maximum numbers, the value of small-sided games is evident from academic research and therefore if teams due to lack of numbers, rural nature or simply desire, choose to they can play less numbers to increase involvement, development and enjoyment. </a:t>
            </a:r>
            <a:endParaRPr lang="en-GB" dirty="0" smtClean="0"/>
          </a:p>
          <a:p>
            <a:pPr fontAlgn="auto">
              <a:spcBef>
                <a:spcPts val="0"/>
              </a:spcBef>
              <a:spcAft>
                <a:spcPts val="0"/>
              </a:spcAft>
              <a:defRPr/>
            </a:pPr>
            <a:r>
              <a:rPr lang="en-US" dirty="0" smtClean="0"/>
              <a:t> </a:t>
            </a:r>
            <a:endParaRPr lang="en-GB" dirty="0" smtClean="0"/>
          </a:p>
          <a:p>
            <a:pPr fontAlgn="auto">
              <a:spcBef>
                <a:spcPts val="0"/>
              </a:spcBef>
              <a:spcAft>
                <a:spcPts val="0"/>
              </a:spcAft>
              <a:defRPr/>
            </a:pPr>
            <a:r>
              <a:rPr lang="en-US" dirty="0" smtClean="0"/>
              <a:t>The competition system we have in place takes an adult model of football and puts this onto young people. This will be discussed more in later sections. </a:t>
            </a:r>
            <a:endParaRPr lang="en-GB" dirty="0" smtClean="0"/>
          </a:p>
          <a:p>
            <a:pPr fontAlgn="auto">
              <a:spcBef>
                <a:spcPts val="0"/>
              </a:spcBef>
              <a:spcAft>
                <a:spcPts val="0"/>
              </a:spcAft>
              <a:defRPr/>
            </a:pPr>
            <a:r>
              <a:rPr lang="en-US" dirty="0" smtClean="0"/>
              <a:t> </a:t>
            </a:r>
            <a:endParaRPr lang="en-GB" dirty="0" smtClean="0"/>
          </a:p>
          <a:p>
            <a:pPr fontAlgn="auto">
              <a:spcBef>
                <a:spcPts val="0"/>
              </a:spcBef>
              <a:spcAft>
                <a:spcPts val="0"/>
              </a:spcAft>
              <a:defRPr/>
            </a:pPr>
            <a:r>
              <a:rPr lang="en-US" dirty="0" smtClean="0"/>
              <a:t>All of these key principles need to be supported by a coach education process that envelopes the learning theories for players, with the coaching philosophy through the Future Game. All three components; player pathway, coach education and The Future Game need to come together as a coherent vision for youth football in England. </a:t>
            </a:r>
          </a:p>
          <a:p>
            <a:pPr fontAlgn="auto">
              <a:spcBef>
                <a:spcPts val="0"/>
              </a:spcBef>
              <a:spcAft>
                <a:spcPts val="0"/>
              </a:spcAft>
              <a:defRPr/>
            </a:pPr>
            <a:endParaRPr lang="en-US" dirty="0" smtClean="0"/>
          </a:p>
          <a:p>
            <a:pPr fontAlgn="auto">
              <a:spcBef>
                <a:spcPts val="0"/>
              </a:spcBef>
              <a:spcAft>
                <a:spcPts val="0"/>
              </a:spcAft>
              <a:defRPr/>
            </a:pPr>
            <a:r>
              <a:rPr lang="en-US" dirty="0" smtClean="0"/>
              <a:t>This is a cultural change for English youth football and a real step forward. Whilst this is about making the game better at grassroots level, it must be noted that as a nation we all want to see our national team compete well at international competitions and we need to more youth football forwards as times change. </a:t>
            </a:r>
            <a:endParaRPr lang="en-GB" dirty="0" smtClean="0"/>
          </a:p>
          <a:p>
            <a:pPr fontAlgn="auto">
              <a:spcBef>
                <a:spcPts val="0"/>
              </a:spcBef>
              <a:spcAft>
                <a:spcPts val="0"/>
              </a:spcAft>
              <a:defRPr/>
            </a:pPr>
            <a:endParaRPr lang="en-GB" dirty="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3AD10E-4E80-40B4-BFEA-76CBF5C3EBB0}" type="slidenum">
              <a:rPr lang="en-GB"/>
              <a:pPr fontAlgn="base">
                <a:spcBef>
                  <a:spcPct val="0"/>
                </a:spcBef>
                <a:spcAft>
                  <a:spcPct val="0"/>
                </a:spcAft>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key outcomes of the recommendations are to develop a better process for young people in football, one not fraught with huge jumps and structured progression. One that makes it easier for team managers to work with children and recognises that sometimes the guidelines need to be more flexible to enable participation. </a:t>
            </a:r>
            <a:endParaRPr lang="en-GB" smtClean="0"/>
          </a:p>
          <a:p>
            <a:pPr>
              <a:spcBef>
                <a:spcPct val="0"/>
              </a:spcBef>
            </a:pPr>
            <a:r>
              <a:rPr lang="en-US" smtClean="0"/>
              <a:t> </a:t>
            </a:r>
            <a:endParaRPr lang="en-GB" smtClean="0"/>
          </a:p>
          <a:p>
            <a:pPr>
              <a:spcBef>
                <a:spcPct val="0"/>
              </a:spcBef>
            </a:pPr>
            <a:r>
              <a:rPr lang="en-US" smtClean="0"/>
              <a:t>As we have learnt, children have a different mindset for competition and do not view football at a younger age, through the primary school age, more than a week ahead of them. They don’t look at a nine-month season in the same way adults view the structure that starts in September and runs through to April/May. </a:t>
            </a:r>
            <a:endParaRPr lang="en-GB" smtClean="0"/>
          </a:p>
          <a:p>
            <a:pPr>
              <a:spcBef>
                <a:spcPct val="0"/>
              </a:spcBef>
            </a:pPr>
            <a:r>
              <a:rPr lang="en-US" smtClean="0"/>
              <a:t> </a:t>
            </a:r>
            <a:endParaRPr lang="en-GB" smtClean="0"/>
          </a:p>
          <a:p>
            <a:pPr>
              <a:spcBef>
                <a:spcPct val="0"/>
              </a:spcBef>
            </a:pPr>
            <a:r>
              <a:rPr lang="en-US" smtClean="0"/>
              <a:t>We have also learnt that children are driven by intrinsic motivators; to have fun, to be with their mates and to keep fit and healthy and don’t like, in the main, the pressure situations that adults put them into. However, we currently put them into these situations every week to test them so we need to be smarter with how we help our children. </a:t>
            </a:r>
          </a:p>
          <a:p>
            <a:pPr>
              <a:spcBef>
                <a:spcPct val="0"/>
              </a:spcBef>
            </a:pPr>
            <a:endParaRPr lang="en-US" smtClean="0"/>
          </a:p>
          <a:p>
            <a:pPr>
              <a:spcBef>
                <a:spcPct val="0"/>
              </a:spcBef>
            </a:pPr>
            <a:r>
              <a:rPr lang="en-US" smtClean="0"/>
              <a:t>The system will be flexible enough to allow County FA’s to run transition festivals also, where children can experience once/twice a season the next format they will be moving up towards as they get older. This supports principles of player development and variety in learning and what/how these look across the country will continue to grow and evolve. </a:t>
            </a:r>
            <a:endParaRPr lang="en-GB" smtClean="0"/>
          </a:p>
          <a:p>
            <a:pPr>
              <a:spcBef>
                <a:spcPct val="0"/>
              </a:spcBef>
            </a:pPr>
            <a:endParaRPr lang="en-GB"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DA4C70-2284-455F-B708-6FE448585F69}" type="slidenum">
              <a:rPr lang="en-GB"/>
              <a:pPr fontAlgn="base">
                <a:spcBef>
                  <a:spcPct val="0"/>
                </a:spcBef>
                <a:spcAft>
                  <a:spcPct val="0"/>
                </a:spcAft>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There has been overwhelming evidence to support the value of implementing a new pathway and many people have said this is “just common sense”. From the roadshows around the country, 92% strongly agree or agree with this slightly amended pathway.</a:t>
            </a:r>
          </a:p>
          <a:p>
            <a:pPr>
              <a:spcBef>
                <a:spcPct val="0"/>
              </a:spcBef>
            </a:pPr>
            <a:r>
              <a:rPr lang="en-GB" smtClean="0"/>
              <a:t> </a:t>
            </a:r>
          </a:p>
          <a:p>
            <a:pPr>
              <a:spcBef>
                <a:spcPct val="0"/>
              </a:spcBef>
            </a:pPr>
            <a:r>
              <a:rPr lang="en-GB" smtClean="0"/>
              <a:t>As well as the clear technical benefits for the smaller versions of the game there are some evidence-based physiological benefits for young people too, at a time when obesity and fitness levels are consistently being questioned. </a:t>
            </a:r>
          </a:p>
          <a:p>
            <a:pPr>
              <a:spcBef>
                <a:spcPct val="0"/>
              </a:spcBef>
            </a:pPr>
            <a:r>
              <a:rPr lang="en-GB" smtClean="0"/>
              <a:t> </a:t>
            </a:r>
          </a:p>
          <a:p>
            <a:pPr>
              <a:spcBef>
                <a:spcPct val="0"/>
              </a:spcBef>
            </a:pPr>
            <a:r>
              <a:rPr lang="en-GB" smtClean="0"/>
              <a:t>In the change from Mini-Soccer at U10 to 11v11 at U11, we increase the size of the goal 265% and the size of the pitch up to 400%, all at a time when the fastest growing child has grown 5cm in those few months. </a:t>
            </a:r>
          </a:p>
          <a:p>
            <a:pPr>
              <a:spcBef>
                <a:spcPct val="0"/>
              </a:spcBef>
            </a:pPr>
            <a:r>
              <a:rPr lang="en-GB" smtClean="0"/>
              <a:t> </a:t>
            </a:r>
          </a:p>
          <a:p>
            <a:pPr>
              <a:spcBef>
                <a:spcPct val="0"/>
              </a:spcBef>
            </a:pPr>
            <a:r>
              <a:rPr lang="en-GB" smtClean="0"/>
              <a:t>Academic research from Manchester Met University extensively talks about the increase in touches, shots, dribbles, goals etc and how this translates as more involvement and more enjoyment for the children. This is the focus – more and better players. </a:t>
            </a:r>
          </a:p>
          <a:p>
            <a:pPr>
              <a:spcBef>
                <a:spcPct val="0"/>
              </a:spcBef>
            </a:pPr>
            <a:endParaRPr lang="en-GB"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C8C65E-6E57-4AD4-8671-EE8DC866E092}" type="slidenum">
              <a:rPr lang="en-GB"/>
              <a:pPr fontAlgn="base">
                <a:spcBef>
                  <a:spcPct val="0"/>
                </a:spcBef>
                <a:spcAft>
                  <a:spcPct val="0"/>
                </a:spcAft>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By introducing this modern approach to competition, this means that more teams can start to experience winning and losing, and as long as the environment is managed in the right way (with pitch marshalls, someone monitoring parental and coach behaviour etc) then it is fine for children a few times a season to engage in this competitive process. Currently we test the children for three points and goal difference every week in an environment not conducive for learning or enjoyment. </a:t>
            </a:r>
          </a:p>
          <a:p>
            <a:pPr>
              <a:spcBef>
                <a:spcPct val="0"/>
              </a:spcBef>
            </a:pPr>
            <a:r>
              <a:rPr lang="en-GB" smtClean="0"/>
              <a:t> </a:t>
            </a:r>
          </a:p>
          <a:p>
            <a:pPr>
              <a:spcBef>
                <a:spcPct val="0"/>
              </a:spcBef>
            </a:pPr>
            <a:r>
              <a:rPr lang="en-GB" smtClean="0"/>
              <a:t>There is no academic research that suggests pushing children down an over-competitive league route at a young age increases long-term enjoyment and development, only the opposite (Lynn Kidman, Rayner Martens etc). There are links between drop out from football and focus on adults making the environment over-competitive (Vauxhall 2011, Pitchford 2011) and none of us want to be having a system that encourages drop out. Part of the National Game Strategy is about increasing players – growth and retention. </a:t>
            </a:r>
          </a:p>
          <a:p>
            <a:pPr>
              <a:spcBef>
                <a:spcPct val="0"/>
              </a:spcBef>
            </a:pPr>
            <a:r>
              <a:rPr lang="en-GB" smtClean="0"/>
              <a:t> </a:t>
            </a:r>
          </a:p>
          <a:p>
            <a:pPr>
              <a:spcBef>
                <a:spcPct val="0"/>
              </a:spcBef>
            </a:pPr>
            <a:r>
              <a:rPr lang="en-GB" smtClean="0"/>
              <a:t>We have to challenge the environment made by adults that promotes fear of failure, fear of making mistakes and too much pressure on winning. We need to redefine winning around all four corners of long term player development, beyond that simply of the score line. For example, how are the children improving as a team, with taking responsibility for themselves, with physical outcomes like agility and speed and improvements to self-esteem and confidence. These are also really key determinants of success for youth football and the development of social skills is high on the agenda.</a:t>
            </a:r>
          </a:p>
          <a:p>
            <a:pPr>
              <a:spcBef>
                <a:spcPct val="0"/>
              </a:spcBef>
            </a:pPr>
            <a:endParaRPr lang="en-GB"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3D65C3-BE4D-493A-8581-BCB324D02657}" type="slidenum">
              <a:rPr lang="en-GB"/>
              <a:pPr fontAlgn="base">
                <a:spcBef>
                  <a:spcPct val="0"/>
                </a:spcBef>
                <a:spcAft>
                  <a:spcPct val="0"/>
                </a:spcAft>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This has a long term effect on children, not only in sport but in education and on future careers and working life. Whilst it might not be instantly recognisable, as soon as adults get involved and select teams for a competitive aim – a league trophy – it changes the dynamic of those children that get selected and the game becomes exclusive rather than inclusive. </a:t>
            </a:r>
          </a:p>
          <a:p>
            <a:pPr>
              <a:spcBef>
                <a:spcPct val="0"/>
              </a:spcBef>
            </a:pPr>
            <a:r>
              <a:rPr lang="en-GB" smtClean="0"/>
              <a:t> </a:t>
            </a:r>
          </a:p>
          <a:p>
            <a:pPr>
              <a:spcBef>
                <a:spcPct val="0"/>
              </a:spcBef>
            </a:pPr>
            <a:r>
              <a:rPr lang="en-GB" smtClean="0"/>
              <a:t>It might be worth thinking about what children would do when there aren’t adults present, or what we did as children. We pick teams based on equal size and if the teams weren’t fair then the children evened them up, even if during the game! The adult model of competition changes of all of this and with informal play dying out in modern society, this is something we need to conscious about. </a:t>
            </a:r>
          </a:p>
          <a:p>
            <a:pPr>
              <a:spcBef>
                <a:spcPct val="0"/>
              </a:spcBef>
            </a:pPr>
            <a:r>
              <a:rPr lang="en-GB" smtClean="0"/>
              <a:t> </a:t>
            </a:r>
          </a:p>
          <a:p>
            <a:pPr>
              <a:spcBef>
                <a:spcPct val="0"/>
              </a:spcBef>
            </a:pPr>
            <a:r>
              <a:rPr lang="en-GB" smtClean="0"/>
              <a:t>Some concerns have been raised about the impact on girls football and the social nature of recruitment for teams. We did some further research into this and got team data from a sample of 42 teams from U9 to U18 across the country, including rural areas such as West Riding, Herefordshire, Norfolk and rural parts of the north east. The players came on average from 4.8 different schools and only found one example of a team that recruited from one school. </a:t>
            </a:r>
          </a:p>
          <a:p>
            <a:pPr>
              <a:spcBef>
                <a:spcPct val="0"/>
              </a:spcBef>
            </a:pPr>
            <a:endParaRPr lang="en-GB" smtClean="0"/>
          </a:p>
          <a:p>
            <a:pPr>
              <a:spcBef>
                <a:spcPct val="0"/>
              </a:spcBef>
            </a:pPr>
            <a:r>
              <a:rPr lang="en-GB" smtClean="0"/>
              <a:t>The biggest concern from adults (not the children) is that children won’t like playing with children in the year above/below them at school. This happens at clubs up and down the whole country already due to the two-year age banding and the children are absolutely fine with it. Children make new friends in minutes and adults need to see this as an opportunity to widen friendship circles, one of the best things from playing football and something that children say they like about the game, rather than dismiss something so easily. </a:t>
            </a:r>
          </a:p>
          <a:p>
            <a:pPr>
              <a:spcBef>
                <a:spcPct val="0"/>
              </a:spcBef>
            </a:pPr>
            <a:endParaRPr lang="en-GB" smtClean="0"/>
          </a:p>
          <a:p>
            <a:pPr>
              <a:spcBef>
                <a:spcPct val="0"/>
              </a:spcBef>
            </a:pPr>
            <a:r>
              <a:rPr lang="en-GB" b="1" u="sng" smtClean="0"/>
              <a:t>Example of good practice:</a:t>
            </a:r>
            <a:endParaRPr lang="en-GB" smtClean="0"/>
          </a:p>
          <a:p>
            <a:pPr>
              <a:spcBef>
                <a:spcPct val="0"/>
              </a:spcBef>
            </a:pPr>
            <a:r>
              <a:rPr lang="en-GB" b="1" smtClean="0"/>
              <a:t>The Scottish FA changed their system a couple of years back, splitting the calendar year and school year for selection. What they have found was an increase in the number of children playing the game and a retention of the summer-born children playing football, both of which are the outcomes we would hope to find too. </a:t>
            </a:r>
            <a:endParaRPr lang="en-GB" smtClean="0"/>
          </a:p>
          <a:p>
            <a:pPr>
              <a:spcBef>
                <a:spcPct val="0"/>
              </a:spcBef>
            </a:pPr>
            <a:r>
              <a:rPr lang="en-GB" b="1" smtClean="0"/>
              <a:t> </a:t>
            </a:r>
            <a:endParaRPr lang="en-GB" smtClean="0"/>
          </a:p>
          <a:p>
            <a:pPr>
              <a:spcBef>
                <a:spcPct val="0"/>
              </a:spcBef>
            </a:pPr>
            <a:r>
              <a:rPr lang="en-GB" smtClean="0"/>
              <a:t>Many other countries around Europe operate on the split year and haven’t had any adverse implications with recruitment of players. Once this becomes the norm it will become part of the system, with teams recruiting for “2010’s” through schools and other means rather than just a year group. </a:t>
            </a:r>
          </a:p>
          <a:p>
            <a:pPr>
              <a:spcBef>
                <a:spcPct val="0"/>
              </a:spcBef>
            </a:pPr>
            <a:r>
              <a:rPr lang="en-GB" smtClean="0"/>
              <a:t> </a:t>
            </a:r>
          </a:p>
          <a:p>
            <a:pPr>
              <a:spcBef>
                <a:spcPct val="0"/>
              </a:spcBef>
            </a:pPr>
            <a:r>
              <a:rPr lang="en-GB" smtClean="0"/>
              <a:t>The biggest thing to note is that children will be fine! They make friends in minutes and extend friendship circles, regularly play ‘up a year’ anyway, it’s the adults that think there will be a problem! We need to give the social skill of children some credit; they are much more adaptable than ours. </a:t>
            </a:r>
          </a:p>
          <a:p>
            <a:pPr>
              <a:spcBef>
                <a:spcPct val="0"/>
              </a:spcBef>
            </a:pPr>
            <a:endParaRPr lang="en-GB" smtClean="0"/>
          </a:p>
          <a:p>
            <a:pPr>
              <a:spcBef>
                <a:spcPct val="0"/>
              </a:spcBef>
            </a:pPr>
            <a:endParaRPr lang="en-GB" smtClean="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A66174-A48F-46B3-8FE4-32DED75EF9AE}" type="slidenum">
              <a:rPr lang="en-GB"/>
              <a:pPr fontAlgn="base">
                <a:spcBef>
                  <a:spcPct val="0"/>
                </a:spcBef>
                <a:spcAft>
                  <a:spcPct val="0"/>
                </a:spcAft>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Quote from John Maynard Keynes. Whilst people might not agree with every fine detail of the changes, there is a feeling from around the grassroots world that things need to develop. This is an exciting time for youth football, to be at the forefront of developing the future of the game for the next ten to fifteen years. </a:t>
            </a:r>
          </a:p>
          <a:p>
            <a:pPr>
              <a:spcBef>
                <a:spcPct val="0"/>
              </a:spcBef>
            </a:pPr>
            <a:r>
              <a:rPr lang="en-GB" smtClean="0"/>
              <a:t> </a:t>
            </a:r>
          </a:p>
          <a:p>
            <a:pPr>
              <a:spcBef>
                <a:spcPct val="0"/>
              </a:spcBef>
            </a:pPr>
            <a:r>
              <a:rPr lang="en-GB" smtClean="0"/>
              <a:t>Please ask for support wherever you feel this might be needed, as you might not be the only clubs, leagues or schools that need the help. The FA is committed to supporting the implementation of a modern process for player development in England, to ensure we keep up with what other European countries are doing also. We understand the challenges associated with implementing something different, the facility challenges in the short-term this brings and dealing with change. This is a time for all of youth football to rally together for a better future for the children. </a:t>
            </a:r>
          </a:p>
          <a:p>
            <a:pPr>
              <a:spcBef>
                <a:spcPct val="0"/>
              </a:spcBef>
            </a:pPr>
            <a:endParaRPr lang="en-GB" smtClean="0"/>
          </a:p>
          <a:p>
            <a:pPr>
              <a:spcBef>
                <a:spcPct val="0"/>
              </a:spcBef>
            </a:pPr>
            <a:r>
              <a:rPr lang="en-GB" smtClean="0"/>
              <a:t>This is a long-term plan, a plan for the future and to help develop more and better players through child-friendly football. </a:t>
            </a:r>
          </a:p>
          <a:p>
            <a:pPr>
              <a:spcBef>
                <a:spcPct val="0"/>
              </a:spcBef>
            </a:pPr>
            <a:endParaRPr lang="en-GB"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E1C9E0-CFB6-4A96-BF60-BEF0970C9F44}" type="slidenum">
              <a:rPr lang="en-GB"/>
              <a:pPr fontAlgn="base">
                <a:spcBef>
                  <a:spcPct val="0"/>
                </a:spcBef>
                <a:spcAft>
                  <a:spcPct val="0"/>
                </a:spcAft>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6" y="2013055"/>
            <a:ext cx="9793764" cy="1389038"/>
          </a:xfrm>
        </p:spPr>
        <p:txBody>
          <a:bodyPr/>
          <a:lstStyle/>
          <a:p>
            <a:r>
              <a:rPr lang="en-US" smtClean="0"/>
              <a:t>Click to edit Master title style</a:t>
            </a:r>
            <a:endParaRPr lang="en-GB"/>
          </a:p>
        </p:txBody>
      </p:sp>
      <p:sp>
        <p:nvSpPr>
          <p:cNvPr id="3" name="Subtitle 2"/>
          <p:cNvSpPr>
            <a:spLocks noGrp="1"/>
          </p:cNvSpPr>
          <p:nvPr>
            <p:ph type="subTitle" idx="1"/>
          </p:nvPr>
        </p:nvSpPr>
        <p:spPr>
          <a:xfrm>
            <a:off x="1728311" y="3672099"/>
            <a:ext cx="8065453" cy="16560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FD38DE1-19A9-4BB7-99F1-27FFCC8A39C5}" type="datetimeFigureOut">
              <a:rPr lang="en-GB"/>
              <a:pPr>
                <a:defRPr/>
              </a:pPr>
              <a:t>30/11/2012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67B31F8-E5ED-4D84-BF7D-0AAE3C0CA94D}" type="slidenum">
              <a:rPr lang="en-GB"/>
              <a:pPr>
                <a:defRPr/>
              </a:pPr>
              <a:t>‹#›</a:t>
            </a:fld>
            <a:endParaRPr lang="en-GB"/>
          </a:p>
        </p:txBody>
      </p:sp>
    </p:spTree>
  </p:cSld>
  <p:clrMapOvr>
    <a:masterClrMapping/>
  </p:clrMapOvr>
  <p:transition>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A28406A-9CEB-4FAB-97A1-17F88A8899FA}" type="datetimeFigureOut">
              <a:rPr lang="en-GB"/>
              <a:pPr>
                <a:defRPr/>
              </a:pPr>
              <a:t>30/11/2012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C87CE05-CEF1-4D23-8B29-B4D2816BE3AB}" type="slidenum">
              <a:rPr lang="en-GB"/>
              <a:pPr>
                <a:defRPr/>
              </a:pPr>
              <a:t>‹#›</a:t>
            </a:fld>
            <a:endParaRPr lang="en-GB"/>
          </a:p>
        </p:txBody>
      </p:sp>
    </p:spTree>
  </p:cSld>
  <p:clrMapOvr>
    <a:masterClrMapping/>
  </p:clrMapOvr>
  <p:transition>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25896" y="244507"/>
            <a:ext cx="3266589" cy="522464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26131" y="244507"/>
            <a:ext cx="9607730" cy="52246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3B197D8-CDDC-4169-80EE-104F852B5443}" type="datetimeFigureOut">
              <a:rPr lang="en-GB"/>
              <a:pPr>
                <a:defRPr/>
              </a:pPr>
              <a:t>30/11/2012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8A2CD4B-01A6-4327-ADA4-005496466E5A}" type="slidenum">
              <a:rPr lang="en-GB"/>
              <a:pPr>
                <a:defRPr/>
              </a:pPr>
              <a:t>‹#›</a:t>
            </a:fld>
            <a:endParaRPr lang="en-GB"/>
          </a:p>
        </p:txBody>
      </p:sp>
    </p:spTree>
  </p:cSld>
  <p:clrMapOvr>
    <a:masterClrMapping/>
  </p:clrMapOvr>
  <p:transition>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98962E2-8ED8-4358-B6F1-EFB2C852080B}" type="datetimeFigureOut">
              <a:rPr lang="en-GB"/>
              <a:pPr>
                <a:defRPr/>
              </a:pPr>
              <a:t>30/11/2012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DCDF08B-C95F-4344-B774-66CB096A221C}" type="slidenum">
              <a:rPr lang="en-GB"/>
              <a:pPr>
                <a:defRPr/>
              </a:pPr>
              <a:t>‹#›</a:t>
            </a:fld>
            <a:endParaRPr lang="en-GB"/>
          </a:p>
        </p:txBody>
      </p:sp>
    </p:spTree>
  </p:cSld>
  <p:clrMapOvr>
    <a:masterClrMapping/>
  </p:clrMapOvr>
  <p:transition>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0164" y="4164113"/>
            <a:ext cx="9793764" cy="128703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10164" y="2746575"/>
            <a:ext cx="9793764" cy="1417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FD51CCE-A7A2-4D17-8B8F-A7A0B630C32C}" type="datetimeFigureOut">
              <a:rPr lang="en-GB"/>
              <a:pPr>
                <a:defRPr/>
              </a:pPr>
              <a:t>30/11/2012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E4D17DB-52C0-4480-A882-A0DAB49336B5}" type="slidenum">
              <a:rPr lang="en-GB"/>
              <a:pPr>
                <a:defRPr/>
              </a:pPr>
              <a:t>‹#›</a:t>
            </a:fld>
            <a:endParaRPr lang="en-GB"/>
          </a:p>
        </p:txBody>
      </p:sp>
    </p:spTree>
  </p:cSld>
  <p:clrMapOvr>
    <a:masterClrMapping/>
  </p:clrMapOvr>
  <p:transition>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26132" y="1428039"/>
            <a:ext cx="6437159" cy="40411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7355326" y="1428039"/>
            <a:ext cx="6437159" cy="40411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998EFEDD-F2D1-44BD-B3EC-5E61E5E9B606}" type="datetimeFigureOut">
              <a:rPr lang="en-GB"/>
              <a:pPr>
                <a:defRPr/>
              </a:pPr>
              <a:t>30/11/2012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5787107-B871-47DE-BE91-D95255132766}" type="slidenum">
              <a:rPr lang="en-GB"/>
              <a:pPr>
                <a:defRPr/>
              </a:pPr>
              <a:t>‹#›</a:t>
            </a:fld>
            <a:endParaRPr lang="en-GB"/>
          </a:p>
        </p:txBody>
      </p:sp>
    </p:spTree>
  </p:cSld>
  <p:clrMapOvr>
    <a:masterClrMapping/>
  </p:clrMapOvr>
  <p:transition>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6104" y="259508"/>
            <a:ext cx="10369868" cy="1080029"/>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76104" y="1450540"/>
            <a:ext cx="509091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6104" y="2055056"/>
            <a:ext cx="509091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853055" y="1450540"/>
            <a:ext cx="509291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53055" y="2055056"/>
            <a:ext cx="509291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414F6BC8-12E3-4BAC-A5CC-BAF35C87CD6C}" type="datetimeFigureOut">
              <a:rPr lang="en-GB"/>
              <a:pPr>
                <a:defRPr/>
              </a:pPr>
              <a:t>30/11/2012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4D0942D-BFF9-4FB6-9423-6AA7D18C435D}" type="slidenum">
              <a:rPr lang="en-GB"/>
              <a:pPr>
                <a:defRPr/>
              </a:pPr>
              <a:t>‹#›</a:t>
            </a:fld>
            <a:endParaRPr lang="en-GB"/>
          </a:p>
        </p:txBody>
      </p:sp>
    </p:spTree>
  </p:cSld>
  <p:clrMapOvr>
    <a:masterClrMapping/>
  </p:clrMapOvr>
  <p:transition>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C3FFF04-AD3E-4CBF-9C98-27574BB229F1}" type="datetimeFigureOut">
              <a:rPr lang="en-GB"/>
              <a:pPr>
                <a:defRPr/>
              </a:pPr>
              <a:t>30/11/2012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D2B45388-FAE0-4B72-A229-71B9930C5365}" type="slidenum">
              <a:rPr lang="en-GB"/>
              <a:pPr>
                <a:defRPr/>
              </a:pPr>
              <a:t>‹#›</a:t>
            </a:fld>
            <a:endParaRPr lang="en-GB"/>
          </a:p>
        </p:txBody>
      </p:sp>
    </p:spTree>
  </p:cSld>
  <p:clrMapOvr>
    <a:masterClrMapping/>
  </p:clrMapOvr>
  <p:transition>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1D42A8A-558E-476F-97D7-A9E0A4CC5A95}" type="datetimeFigureOut">
              <a:rPr lang="en-GB"/>
              <a:pPr>
                <a:defRPr/>
              </a:pPr>
              <a:t>30/11/2012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05C8937-2279-4ACF-BE0D-FFE2C0DC8AF1}" type="slidenum">
              <a:rPr lang="en-GB"/>
              <a:pPr>
                <a:defRPr/>
              </a:pPr>
              <a:t>‹#›</a:t>
            </a:fld>
            <a:endParaRPr lang="en-GB"/>
          </a:p>
        </p:txBody>
      </p:sp>
    </p:spTree>
  </p:cSld>
  <p:clrMapOvr>
    <a:masterClrMapping/>
  </p:clrMapOvr>
  <p:transition>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6105" y="258007"/>
            <a:ext cx="3790683" cy="109803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504811" y="258007"/>
            <a:ext cx="6441160" cy="5530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76105" y="1356037"/>
            <a:ext cx="3790683" cy="44326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8011C2-91CA-4C3F-A29B-5A977721D9AA}" type="datetimeFigureOut">
              <a:rPr lang="en-GB"/>
              <a:pPr>
                <a:defRPr/>
              </a:pPr>
              <a:t>30/11/2012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9E51A7A-C893-4906-B162-4EF5884CB916}" type="slidenum">
              <a:rPr lang="en-GB"/>
              <a:pPr>
                <a:defRPr/>
              </a:pPr>
              <a:t>‹#›</a:t>
            </a:fld>
            <a:endParaRPr lang="en-GB"/>
          </a:p>
        </p:txBody>
      </p:sp>
    </p:spTree>
  </p:cSld>
  <p:clrMapOvr>
    <a:masterClrMapping/>
  </p:clrMapOvr>
  <p:transition>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58407" y="4536122"/>
            <a:ext cx="6913245" cy="53551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258407" y="579016"/>
            <a:ext cx="6913245" cy="388810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258407" y="5071637"/>
            <a:ext cx="6913245" cy="760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3F400B-1C08-4999-9CAA-D69AF4F07C2B}" type="datetimeFigureOut">
              <a:rPr lang="en-GB"/>
              <a:pPr>
                <a:defRPr/>
              </a:pPr>
              <a:t>30/11/2012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4D59604-5A86-461A-85C3-709D08C49003}" type="slidenum">
              <a:rPr lang="en-GB"/>
              <a:pPr>
                <a:defRPr/>
              </a:pPr>
              <a:t>‹#›</a:t>
            </a:fld>
            <a:endParaRPr lang="en-GB"/>
          </a:p>
        </p:txBody>
      </p:sp>
    </p:spTree>
  </p:cSld>
  <p:clrMapOvr>
    <a:masterClrMapping/>
  </p:clrMapOvr>
  <p:transition>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6263" y="258763"/>
            <a:ext cx="10369550" cy="1081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576263" y="1511300"/>
            <a:ext cx="10369550" cy="4276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576263" y="6005513"/>
            <a:ext cx="2687637" cy="34607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C31F311-BF2B-40A1-B9D0-344636FAC3D4}" type="datetimeFigureOut">
              <a:rPr lang="en-GB"/>
              <a:pPr>
                <a:defRPr/>
              </a:pPr>
              <a:t>30/11/2012</a:t>
            </a:fld>
            <a:endParaRPr lang="en-GB"/>
          </a:p>
        </p:txBody>
      </p:sp>
      <p:sp>
        <p:nvSpPr>
          <p:cNvPr id="5" name="Footer Placeholder 4"/>
          <p:cNvSpPr>
            <a:spLocks noGrp="1"/>
          </p:cNvSpPr>
          <p:nvPr>
            <p:ph type="ftr" sz="quarter" idx="3"/>
          </p:nvPr>
        </p:nvSpPr>
        <p:spPr>
          <a:xfrm>
            <a:off x="3937000" y="6005513"/>
            <a:ext cx="3648075" cy="3460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258175" y="6005513"/>
            <a:ext cx="2687638" cy="34607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BF71216-71D9-4F0C-8EE6-B8352F92FD9B}" type="slidenum">
              <a:rPr lang="en-GB"/>
              <a:pPr>
                <a:defRPr/>
              </a:pPr>
              <a:t>‹#›</a:t>
            </a:fld>
            <a:endParaRPr lang="en-GB"/>
          </a:p>
        </p:txBody>
      </p:sp>
      <p:pic>
        <p:nvPicPr>
          <p:cNvPr id="1031" name="Picture 9" descr="BKGROUND SLVR LIONS.jpg"/>
          <p:cNvPicPr>
            <a:picLocks noChangeAspect="1"/>
          </p:cNvPicPr>
          <p:nvPr/>
        </p:nvPicPr>
        <p:blipFill>
          <a:blip r:embed="rId13"/>
          <a:srcRect/>
          <a:stretch>
            <a:fillRect/>
          </a:stretch>
        </p:blipFill>
        <p:spPr bwMode="auto">
          <a:xfrm>
            <a:off x="0" y="0"/>
            <a:ext cx="11522075" cy="6480175"/>
          </a:xfrm>
          <a:prstGeom prst="rect">
            <a:avLst/>
          </a:prstGeom>
          <a:noFill/>
          <a:ln w="9525">
            <a:noFill/>
            <a:miter lim="800000"/>
            <a:headEnd/>
            <a:tailEnd/>
          </a:ln>
        </p:spPr>
      </p:pic>
      <p:pic>
        <p:nvPicPr>
          <p:cNvPr id="1032" name="Picture 9"/>
          <p:cNvPicPr>
            <a:picLocks noChangeAspect="1" noChangeArrowheads="1"/>
          </p:cNvPicPr>
          <p:nvPr/>
        </p:nvPicPr>
        <p:blipFill>
          <a:blip r:embed="rId14"/>
          <a:srcRect/>
          <a:stretch>
            <a:fillRect/>
          </a:stretch>
        </p:blipFill>
        <p:spPr bwMode="auto">
          <a:xfrm>
            <a:off x="10225088" y="4841875"/>
            <a:ext cx="1008062" cy="1422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cover dir="r"/>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31800" y="1439863"/>
            <a:ext cx="10845800" cy="504825"/>
          </a:xfrm>
          <a:prstGeom prst="rect">
            <a:avLst/>
          </a:prstGeom>
        </p:spPr>
        <p:txBody>
          <a:bodyPr/>
          <a:lstStyle/>
          <a:p>
            <a:pPr algn="ctr" fontAlgn="auto">
              <a:spcAft>
                <a:spcPts val="0"/>
              </a:spcAft>
              <a:defRPr/>
            </a:pPr>
            <a:r>
              <a:rPr lang="en-GB" sz="4000" b="1" u="sng" dirty="0">
                <a:solidFill>
                  <a:schemeClr val="tx2"/>
                </a:solidFill>
                <a:latin typeface="+mj-lt"/>
                <a:ea typeface="+mj-ea"/>
                <a:cs typeface="+mj-cs"/>
              </a:rPr>
              <a:t>FA Youth </a:t>
            </a:r>
            <a:r>
              <a:rPr lang="en-GB" sz="4400" b="1" u="sng" dirty="0">
                <a:solidFill>
                  <a:schemeClr val="tx2"/>
                </a:solidFill>
                <a:latin typeface="+mj-lt"/>
                <a:ea typeface="+mj-ea"/>
                <a:cs typeface="+mj-cs"/>
              </a:rPr>
              <a:t>Development</a:t>
            </a:r>
            <a:r>
              <a:rPr lang="en-GB" sz="4000" b="1" u="sng" dirty="0">
                <a:solidFill>
                  <a:schemeClr val="tx2"/>
                </a:solidFill>
                <a:latin typeface="+mj-lt"/>
                <a:ea typeface="+mj-ea"/>
                <a:cs typeface="+mj-cs"/>
              </a:rPr>
              <a:t> Proposals</a:t>
            </a:r>
          </a:p>
          <a:p>
            <a:pPr algn="ctr" fontAlgn="auto">
              <a:spcAft>
                <a:spcPts val="0"/>
              </a:spcAft>
              <a:defRPr/>
            </a:pPr>
            <a:endParaRPr lang="en-GB" sz="4000" b="1" u="sng" dirty="0">
              <a:solidFill>
                <a:schemeClr val="tx2"/>
              </a:solidFill>
              <a:latin typeface="+mj-lt"/>
              <a:ea typeface="+mj-ea"/>
              <a:cs typeface="+mj-cs"/>
            </a:endParaRPr>
          </a:p>
          <a:p>
            <a:pPr algn="ctr" fontAlgn="auto">
              <a:spcAft>
                <a:spcPts val="0"/>
              </a:spcAft>
              <a:defRPr/>
            </a:pPr>
            <a:r>
              <a:rPr lang="en-GB" sz="4000" b="1" u="sng" dirty="0">
                <a:solidFill>
                  <a:schemeClr val="tx2"/>
                </a:solidFill>
                <a:latin typeface="+mj-lt"/>
                <a:ea typeface="+mj-ea"/>
                <a:cs typeface="+mj-cs"/>
              </a:rPr>
              <a:t>More and Better Players Through </a:t>
            </a:r>
          </a:p>
          <a:p>
            <a:pPr algn="ctr" fontAlgn="auto">
              <a:spcAft>
                <a:spcPts val="0"/>
              </a:spcAft>
              <a:defRPr/>
            </a:pPr>
            <a:r>
              <a:rPr lang="en-GB" sz="4000" b="1" u="sng" dirty="0">
                <a:solidFill>
                  <a:schemeClr val="tx2"/>
                </a:solidFill>
                <a:latin typeface="+mj-lt"/>
                <a:ea typeface="+mj-ea"/>
                <a:cs typeface="+mj-cs"/>
              </a:rPr>
              <a:t>Child-Friendly Football</a:t>
            </a:r>
          </a:p>
        </p:txBody>
      </p:sp>
    </p:spTree>
  </p:cSld>
  <p:clrMapOvr>
    <a:masterClrMapping/>
  </p:clrMapOvr>
  <p:transition>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8925" y="1295400"/>
            <a:ext cx="10369550" cy="504825"/>
          </a:xfrm>
          <a:prstGeom prst="rect">
            <a:avLst/>
          </a:prstGeom>
        </p:spPr>
        <p:txBody>
          <a:bodyPr/>
          <a:lstStyle/>
          <a:p>
            <a:pPr fontAlgn="auto">
              <a:spcAft>
                <a:spcPts val="0"/>
              </a:spcAft>
              <a:defRPr/>
            </a:pPr>
            <a:r>
              <a:rPr lang="en-GB" sz="3600" b="1" u="sng" dirty="0">
                <a:solidFill>
                  <a:schemeClr val="tx2"/>
                </a:solidFill>
                <a:latin typeface="+mj-lt"/>
                <a:ea typeface="+mj-ea"/>
                <a:cs typeface="+mj-cs"/>
              </a:rPr>
              <a:t>The FA National Game Strategy 2011 - 2015</a:t>
            </a:r>
          </a:p>
        </p:txBody>
      </p:sp>
      <p:sp>
        <p:nvSpPr>
          <p:cNvPr id="3" name="Content Placeholder 2"/>
          <p:cNvSpPr txBox="1">
            <a:spLocks/>
          </p:cNvSpPr>
          <p:nvPr/>
        </p:nvSpPr>
        <p:spPr bwMode="auto">
          <a:xfrm>
            <a:off x="315913" y="1368425"/>
            <a:ext cx="11206162" cy="977900"/>
          </a:xfrm>
          <a:prstGeom prst="rect">
            <a:avLst/>
          </a:prstGeom>
          <a:noFill/>
          <a:ln w="9525">
            <a:noFill/>
            <a:miter lim="800000"/>
            <a:headEnd/>
            <a:tailEnd/>
          </a:ln>
        </p:spPr>
        <p:txBody>
          <a:bodyPr/>
          <a:lstStyle/>
          <a:p>
            <a:pPr marL="342900" indent="-342900" defTabSz="457200">
              <a:spcBef>
                <a:spcPct val="20000"/>
              </a:spcBef>
              <a:buClr>
                <a:srgbClr val="ED1C24"/>
              </a:buClr>
            </a:pPr>
            <a:endParaRPr lang="en-US" sz="2400">
              <a:solidFill>
                <a:schemeClr val="tx2"/>
              </a:solidFill>
              <a:latin typeface="Calibri" pitchFamily="34" charset="0"/>
            </a:endParaRPr>
          </a:p>
          <a:p>
            <a:pPr marL="342900" indent="-342900" defTabSz="457200">
              <a:spcBef>
                <a:spcPct val="20000"/>
              </a:spcBef>
              <a:buClr>
                <a:srgbClr val="ED1C24"/>
              </a:buClr>
            </a:pPr>
            <a:r>
              <a:rPr lang="en-US" sz="2400">
                <a:solidFill>
                  <a:schemeClr val="tx2"/>
                </a:solidFill>
                <a:latin typeface="Calibri" pitchFamily="34" charset="0"/>
              </a:rPr>
              <a:t>Focus on development of young players through appropriate coaching and competition </a:t>
            </a:r>
          </a:p>
          <a:p>
            <a:pPr marL="342900" indent="-342900" defTabSz="457200">
              <a:spcBef>
                <a:spcPct val="20000"/>
              </a:spcBef>
              <a:buClr>
                <a:srgbClr val="ED1C24"/>
              </a:buClr>
            </a:pPr>
            <a:r>
              <a:rPr lang="en-US" sz="2400">
                <a:solidFill>
                  <a:schemeClr val="tx2"/>
                </a:solidFill>
                <a:latin typeface="Calibri" pitchFamily="34" charset="0"/>
              </a:rPr>
              <a:t>to maximise their enjoyment and development. </a:t>
            </a:r>
          </a:p>
        </p:txBody>
      </p:sp>
      <p:grpSp>
        <p:nvGrpSpPr>
          <p:cNvPr id="4" name="Group 3"/>
          <p:cNvGrpSpPr>
            <a:grpSpLocks/>
          </p:cNvGrpSpPr>
          <p:nvPr/>
        </p:nvGrpSpPr>
        <p:grpSpPr bwMode="auto">
          <a:xfrm>
            <a:off x="431800" y="3816350"/>
            <a:ext cx="7129463" cy="2519363"/>
            <a:chOff x="1042813" y="1130820"/>
            <a:chExt cx="9450626" cy="4354617"/>
          </a:xfrm>
        </p:grpSpPr>
        <p:sp>
          <p:nvSpPr>
            <p:cNvPr id="5" name="Rectangle 4"/>
            <p:cNvSpPr/>
            <p:nvPr/>
          </p:nvSpPr>
          <p:spPr>
            <a:xfrm>
              <a:off x="1042813" y="3852798"/>
              <a:ext cx="6441409" cy="1632639"/>
            </a:xfrm>
            <a:prstGeom prst="rect">
              <a:avLst/>
            </a:prstGeom>
            <a:solidFill>
              <a:srgbClr val="1F497D">
                <a:lumMod val="20000"/>
                <a:lumOff val="80000"/>
              </a:srgbClr>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n-GB" kern="0" dirty="0">
                <a:solidFill>
                  <a:srgbClr val="FF0000"/>
                </a:solidFill>
                <a:latin typeface="Calibri"/>
              </a:endParaRPr>
            </a:p>
            <a:p>
              <a:pPr algn="ctr" fontAlgn="auto">
                <a:spcBef>
                  <a:spcPts val="0"/>
                </a:spcBef>
                <a:spcAft>
                  <a:spcPts val="0"/>
                </a:spcAft>
                <a:defRPr/>
              </a:pPr>
              <a:endParaRPr lang="en-GB" kern="0" dirty="0">
                <a:solidFill>
                  <a:srgbClr val="FF0000"/>
                </a:solidFill>
                <a:latin typeface="Calibri"/>
              </a:endParaRPr>
            </a:p>
            <a:p>
              <a:pPr algn="ctr" fontAlgn="auto">
                <a:spcBef>
                  <a:spcPts val="0"/>
                </a:spcBef>
                <a:spcAft>
                  <a:spcPts val="0"/>
                </a:spcAft>
                <a:defRPr/>
              </a:pPr>
              <a:endParaRPr lang="en-GB" kern="0" dirty="0">
                <a:solidFill>
                  <a:srgbClr val="FF0000"/>
                </a:solidFill>
                <a:latin typeface="Calibri"/>
              </a:endParaRPr>
            </a:p>
            <a:p>
              <a:pPr algn="ctr" fontAlgn="auto">
                <a:spcBef>
                  <a:spcPts val="0"/>
                </a:spcBef>
                <a:spcAft>
                  <a:spcPts val="0"/>
                </a:spcAft>
                <a:defRPr/>
              </a:pPr>
              <a:r>
                <a:rPr lang="en-GB" kern="0" dirty="0">
                  <a:solidFill>
                    <a:srgbClr val="FF0000"/>
                  </a:solidFill>
                  <a:latin typeface="Calibri"/>
                </a:rPr>
                <a:t>Coaching Strategy</a:t>
              </a:r>
            </a:p>
            <a:p>
              <a:pPr algn="ctr" fontAlgn="auto">
                <a:spcBef>
                  <a:spcPts val="0"/>
                </a:spcBef>
                <a:spcAft>
                  <a:spcPts val="0"/>
                </a:spcAft>
                <a:defRPr/>
              </a:pPr>
              <a:endParaRPr lang="en-GB" sz="1200" kern="0" dirty="0">
                <a:solidFill>
                  <a:sysClr val="windowText" lastClr="000000"/>
                </a:solidFill>
                <a:latin typeface="Calibri"/>
              </a:endParaRPr>
            </a:p>
            <a:p>
              <a:pPr algn="ctr" fontAlgn="auto">
                <a:spcBef>
                  <a:spcPts val="0"/>
                </a:spcBef>
                <a:spcAft>
                  <a:spcPts val="0"/>
                </a:spcAft>
                <a:defRPr/>
              </a:pPr>
              <a:endParaRPr lang="en-GB" kern="0" dirty="0">
                <a:solidFill>
                  <a:sysClr val="window" lastClr="FFFFFF"/>
                </a:solidFill>
                <a:latin typeface="Calibri"/>
              </a:endParaRPr>
            </a:p>
            <a:p>
              <a:pPr algn="ctr" fontAlgn="auto">
                <a:spcBef>
                  <a:spcPts val="0"/>
                </a:spcBef>
                <a:spcAft>
                  <a:spcPts val="0"/>
                </a:spcAft>
                <a:defRPr/>
              </a:pPr>
              <a:endParaRPr lang="en-GB" kern="0" dirty="0">
                <a:solidFill>
                  <a:sysClr val="window" lastClr="FFFFFF"/>
                </a:solidFill>
                <a:latin typeface="Calibri"/>
              </a:endParaRPr>
            </a:p>
            <a:p>
              <a:pPr algn="ctr" fontAlgn="auto">
                <a:spcBef>
                  <a:spcPts val="0"/>
                </a:spcBef>
                <a:spcAft>
                  <a:spcPts val="0"/>
                </a:spcAft>
                <a:defRPr/>
              </a:pPr>
              <a:endParaRPr lang="en-GB" kern="0" dirty="0">
                <a:solidFill>
                  <a:sysClr val="window" lastClr="FFFFFF"/>
                </a:solidFill>
                <a:latin typeface="Calibri"/>
              </a:endParaRPr>
            </a:p>
          </p:txBody>
        </p:sp>
        <p:sp>
          <p:nvSpPr>
            <p:cNvPr id="6" name="Pentagon 5"/>
            <p:cNvSpPr/>
            <p:nvPr/>
          </p:nvSpPr>
          <p:spPr>
            <a:xfrm>
              <a:off x="7667299" y="2151562"/>
              <a:ext cx="2826140" cy="3333875"/>
            </a:xfrm>
            <a:prstGeom prst="homePlate">
              <a:avLst/>
            </a:prstGeom>
            <a:solidFill>
              <a:srgbClr val="1F497D">
                <a:lumMod val="20000"/>
                <a:lumOff val="80000"/>
              </a:srgbClr>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n-GB" kern="0" dirty="0">
                <a:solidFill>
                  <a:srgbClr val="FF0000"/>
                </a:solidFill>
                <a:latin typeface="Calibri"/>
              </a:endParaRPr>
            </a:p>
            <a:p>
              <a:pPr algn="ctr" fontAlgn="auto">
                <a:spcBef>
                  <a:spcPts val="0"/>
                </a:spcBef>
                <a:spcAft>
                  <a:spcPts val="0"/>
                </a:spcAft>
                <a:defRPr/>
              </a:pPr>
              <a:endParaRPr lang="en-GB" kern="0" dirty="0">
                <a:solidFill>
                  <a:srgbClr val="FF0000"/>
                </a:solidFill>
                <a:latin typeface="Calibri"/>
              </a:endParaRPr>
            </a:p>
            <a:p>
              <a:pPr algn="ctr" fontAlgn="auto">
                <a:spcBef>
                  <a:spcPts val="0"/>
                </a:spcBef>
                <a:spcAft>
                  <a:spcPts val="0"/>
                </a:spcAft>
                <a:defRPr/>
              </a:pPr>
              <a:endParaRPr lang="en-GB" kern="0" dirty="0">
                <a:solidFill>
                  <a:srgbClr val="FF0000"/>
                </a:solidFill>
                <a:latin typeface="Calibri"/>
              </a:endParaRPr>
            </a:p>
            <a:p>
              <a:pPr algn="ctr" fontAlgn="auto">
                <a:spcBef>
                  <a:spcPts val="0"/>
                </a:spcBef>
                <a:spcAft>
                  <a:spcPts val="0"/>
                </a:spcAft>
                <a:defRPr/>
              </a:pPr>
              <a:endParaRPr lang="en-GB" kern="0" dirty="0">
                <a:solidFill>
                  <a:srgbClr val="FF0000"/>
                </a:solidFill>
                <a:latin typeface="Calibri"/>
              </a:endParaRPr>
            </a:p>
            <a:p>
              <a:pPr algn="ctr" fontAlgn="auto">
                <a:spcBef>
                  <a:spcPts val="0"/>
                </a:spcBef>
                <a:spcAft>
                  <a:spcPts val="0"/>
                </a:spcAft>
                <a:defRPr/>
              </a:pPr>
              <a:endParaRPr lang="en-GB" kern="0" dirty="0">
                <a:solidFill>
                  <a:srgbClr val="FF0000"/>
                </a:solidFill>
                <a:latin typeface="Calibri"/>
              </a:endParaRPr>
            </a:p>
            <a:p>
              <a:pPr algn="ctr" fontAlgn="auto">
                <a:spcBef>
                  <a:spcPts val="0"/>
                </a:spcBef>
                <a:spcAft>
                  <a:spcPts val="0"/>
                </a:spcAft>
                <a:defRPr/>
              </a:pPr>
              <a:r>
                <a:rPr lang="en-GB" kern="0" dirty="0">
                  <a:solidFill>
                    <a:srgbClr val="FF0000"/>
                  </a:solidFill>
                  <a:latin typeface="Calibri"/>
                </a:rPr>
                <a:t>International Team</a:t>
              </a:r>
            </a:p>
            <a:p>
              <a:pPr algn="ctr" fontAlgn="auto">
                <a:spcBef>
                  <a:spcPts val="0"/>
                </a:spcBef>
                <a:spcAft>
                  <a:spcPts val="0"/>
                </a:spcAft>
                <a:defRPr/>
              </a:pPr>
              <a:r>
                <a:rPr lang="en-GB" kern="0" dirty="0">
                  <a:solidFill>
                    <a:srgbClr val="FF0000"/>
                  </a:solidFill>
                  <a:latin typeface="Calibri"/>
                </a:rPr>
                <a:t>Development</a:t>
              </a:r>
            </a:p>
            <a:p>
              <a:pPr algn="ctr" fontAlgn="auto">
                <a:spcBef>
                  <a:spcPts val="0"/>
                </a:spcBef>
                <a:spcAft>
                  <a:spcPts val="0"/>
                </a:spcAft>
                <a:defRPr/>
              </a:pPr>
              <a:endParaRPr lang="en-GB" kern="0" dirty="0">
                <a:solidFill>
                  <a:srgbClr val="FF0000"/>
                </a:solidFill>
                <a:latin typeface="Calibri"/>
              </a:endParaRPr>
            </a:p>
            <a:p>
              <a:pPr algn="ctr" fontAlgn="auto">
                <a:spcBef>
                  <a:spcPts val="0"/>
                </a:spcBef>
                <a:spcAft>
                  <a:spcPts val="0"/>
                </a:spcAft>
                <a:defRPr/>
              </a:pPr>
              <a:endParaRPr lang="en-GB" kern="0" dirty="0">
                <a:solidFill>
                  <a:srgbClr val="FF0000"/>
                </a:solidFill>
                <a:latin typeface="Calibri"/>
              </a:endParaRPr>
            </a:p>
            <a:p>
              <a:pPr algn="ctr" fontAlgn="auto">
                <a:spcBef>
                  <a:spcPts val="0"/>
                </a:spcBef>
                <a:spcAft>
                  <a:spcPts val="0"/>
                </a:spcAft>
                <a:defRPr/>
              </a:pPr>
              <a:endParaRPr lang="en-GB" kern="0" dirty="0">
                <a:solidFill>
                  <a:srgbClr val="FF0000"/>
                </a:solidFill>
                <a:latin typeface="Calibri"/>
              </a:endParaRPr>
            </a:p>
            <a:p>
              <a:pPr algn="ctr" fontAlgn="auto">
                <a:spcBef>
                  <a:spcPts val="0"/>
                </a:spcBef>
                <a:spcAft>
                  <a:spcPts val="0"/>
                </a:spcAft>
                <a:defRPr/>
              </a:pPr>
              <a:r>
                <a:rPr lang="en-GB" kern="0" dirty="0">
                  <a:solidFill>
                    <a:srgbClr val="FF0000"/>
                  </a:solidFill>
                  <a:latin typeface="Calibri"/>
                </a:rPr>
                <a:t> </a:t>
              </a:r>
            </a:p>
            <a:p>
              <a:pPr algn="ctr" fontAlgn="auto">
                <a:spcBef>
                  <a:spcPts val="0"/>
                </a:spcBef>
                <a:spcAft>
                  <a:spcPts val="0"/>
                </a:spcAft>
                <a:defRPr/>
              </a:pPr>
              <a:endParaRPr lang="en-GB" kern="0" dirty="0">
                <a:solidFill>
                  <a:srgbClr val="FF0000"/>
                </a:solidFill>
                <a:latin typeface="Calibri"/>
              </a:endParaRPr>
            </a:p>
          </p:txBody>
        </p:sp>
        <p:sp>
          <p:nvSpPr>
            <p:cNvPr id="7" name="Right Arrow 6"/>
            <p:cNvSpPr/>
            <p:nvPr/>
          </p:nvSpPr>
          <p:spPr>
            <a:xfrm>
              <a:off x="1042813" y="1130820"/>
              <a:ext cx="8347948" cy="749094"/>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n-GB" kern="0" dirty="0">
                <a:solidFill>
                  <a:sysClr val="window" lastClr="FFFFFF"/>
                </a:solidFill>
                <a:latin typeface="Calibri"/>
              </a:endParaRPr>
            </a:p>
            <a:p>
              <a:pPr algn="ctr" fontAlgn="auto">
                <a:spcBef>
                  <a:spcPts val="0"/>
                </a:spcBef>
                <a:spcAft>
                  <a:spcPts val="0"/>
                </a:spcAft>
                <a:defRPr/>
              </a:pPr>
              <a:r>
                <a:rPr lang="en-GB" kern="0" dirty="0">
                  <a:solidFill>
                    <a:sysClr val="window" lastClr="FFFFFF"/>
                  </a:solidFill>
                  <a:latin typeface="Calibri"/>
                </a:rPr>
                <a:t>Whole Game approach to international team success</a:t>
              </a:r>
            </a:p>
            <a:p>
              <a:pPr algn="ctr" fontAlgn="auto">
                <a:spcBef>
                  <a:spcPts val="0"/>
                </a:spcBef>
                <a:spcAft>
                  <a:spcPts val="0"/>
                </a:spcAft>
                <a:defRPr/>
              </a:pPr>
              <a:endParaRPr lang="en-GB" kern="0" dirty="0">
                <a:solidFill>
                  <a:sysClr val="window" lastClr="FFFFFF"/>
                </a:solidFill>
                <a:latin typeface="Calibri"/>
              </a:endParaRPr>
            </a:p>
          </p:txBody>
        </p:sp>
        <p:sp>
          <p:nvSpPr>
            <p:cNvPr id="8" name="Rectangle 7"/>
            <p:cNvSpPr/>
            <p:nvPr/>
          </p:nvSpPr>
          <p:spPr>
            <a:xfrm>
              <a:off x="1042813" y="2151562"/>
              <a:ext cx="3175461" cy="1632639"/>
            </a:xfrm>
            <a:prstGeom prst="rect">
              <a:avLst/>
            </a:prstGeom>
            <a:solidFill>
              <a:srgbClr val="1F497D">
                <a:lumMod val="20000"/>
                <a:lumOff val="80000"/>
              </a:srgbClr>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n-GB" kern="0" dirty="0">
                <a:solidFill>
                  <a:srgbClr val="FF0000"/>
                </a:solidFill>
                <a:latin typeface="Calibri"/>
              </a:endParaRPr>
            </a:p>
            <a:p>
              <a:pPr algn="ctr" fontAlgn="auto">
                <a:spcBef>
                  <a:spcPts val="0"/>
                </a:spcBef>
                <a:spcAft>
                  <a:spcPts val="0"/>
                </a:spcAft>
                <a:defRPr/>
              </a:pPr>
              <a:r>
                <a:rPr lang="en-GB" kern="0" dirty="0">
                  <a:solidFill>
                    <a:srgbClr val="FF0000"/>
                  </a:solidFill>
                  <a:latin typeface="Calibri"/>
                </a:rPr>
                <a:t>Young player development</a:t>
              </a:r>
            </a:p>
            <a:p>
              <a:pPr algn="ctr" fontAlgn="auto">
                <a:spcBef>
                  <a:spcPts val="0"/>
                </a:spcBef>
                <a:spcAft>
                  <a:spcPts val="0"/>
                </a:spcAft>
                <a:defRPr/>
              </a:pPr>
              <a:endParaRPr lang="en-GB" kern="0" dirty="0">
                <a:solidFill>
                  <a:srgbClr val="FF0000"/>
                </a:solidFill>
                <a:latin typeface="Calibri"/>
              </a:endParaRPr>
            </a:p>
            <a:p>
              <a:pPr algn="ctr" fontAlgn="auto">
                <a:spcBef>
                  <a:spcPts val="0"/>
                </a:spcBef>
                <a:spcAft>
                  <a:spcPts val="0"/>
                </a:spcAft>
                <a:defRPr/>
              </a:pPr>
              <a:endParaRPr lang="en-GB" kern="0" dirty="0">
                <a:solidFill>
                  <a:sysClr val="window" lastClr="FFFFFF"/>
                </a:solidFill>
                <a:latin typeface="Calibri"/>
              </a:endParaRPr>
            </a:p>
          </p:txBody>
        </p:sp>
        <p:cxnSp>
          <p:nvCxnSpPr>
            <p:cNvPr id="9" name="Straight Connector 8"/>
            <p:cNvCxnSpPr/>
            <p:nvPr/>
          </p:nvCxnSpPr>
          <p:spPr>
            <a:xfrm rot="5400000">
              <a:off x="3322318" y="2866356"/>
              <a:ext cx="1972884" cy="0"/>
            </a:xfrm>
            <a:prstGeom prst="line">
              <a:avLst/>
            </a:prstGeom>
            <a:noFill/>
            <a:ln w="38100" cap="flat" cmpd="sng" algn="ctr">
              <a:solidFill>
                <a:srgbClr val="FF0000"/>
              </a:solidFill>
              <a:prstDash val="lgDash"/>
              <a:bevel/>
            </a:ln>
            <a:effectLst>
              <a:outerShdw blurRad="50800" dist="50800" dir="5400000" algn="ctr" rotWithShape="0">
                <a:srgbClr val="000000">
                  <a:alpha val="59000"/>
                </a:srgbClr>
              </a:outerShdw>
            </a:effectLst>
          </p:spPr>
        </p:cxnSp>
        <p:sp>
          <p:nvSpPr>
            <p:cNvPr id="10" name="Rectangle 9"/>
            <p:cNvSpPr/>
            <p:nvPr/>
          </p:nvSpPr>
          <p:spPr>
            <a:xfrm>
              <a:off x="4399248" y="2151562"/>
              <a:ext cx="3084974" cy="1632639"/>
            </a:xfrm>
            <a:prstGeom prst="rect">
              <a:avLst/>
            </a:prstGeom>
            <a:solidFill>
              <a:sysClr val="window" lastClr="FFFFFF"/>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r>
                <a:rPr lang="en-GB" kern="0" dirty="0">
                  <a:solidFill>
                    <a:srgbClr val="FF0000"/>
                  </a:solidFill>
                  <a:latin typeface="Calibri"/>
                </a:rPr>
                <a:t>Elite Player </a:t>
              </a:r>
            </a:p>
            <a:p>
              <a:pPr algn="ctr" fontAlgn="auto">
                <a:spcBef>
                  <a:spcPts val="0"/>
                </a:spcBef>
                <a:spcAft>
                  <a:spcPts val="0"/>
                </a:spcAft>
                <a:defRPr/>
              </a:pPr>
              <a:r>
                <a:rPr lang="en-GB" kern="0" dirty="0">
                  <a:solidFill>
                    <a:srgbClr val="FF0000"/>
                  </a:solidFill>
                  <a:latin typeface="Calibri"/>
                </a:rPr>
                <a:t>Performance Plan</a:t>
              </a:r>
            </a:p>
            <a:p>
              <a:pPr algn="ctr" fontAlgn="auto">
                <a:spcBef>
                  <a:spcPts val="0"/>
                </a:spcBef>
                <a:spcAft>
                  <a:spcPts val="0"/>
                </a:spcAft>
                <a:defRPr/>
              </a:pPr>
              <a:endParaRPr lang="en-GB" kern="0" dirty="0">
                <a:solidFill>
                  <a:sysClr val="window" lastClr="FFFFFF"/>
                </a:solidFill>
                <a:latin typeface="Calibri"/>
              </a:endParaRPr>
            </a:p>
          </p:txBody>
        </p:sp>
        <p:sp>
          <p:nvSpPr>
            <p:cNvPr id="16398" name="TextBox 10"/>
            <p:cNvSpPr txBox="1">
              <a:spLocks noChangeArrowheads="1"/>
            </p:cNvSpPr>
            <p:nvPr/>
          </p:nvSpPr>
          <p:spPr bwMode="auto">
            <a:xfrm>
              <a:off x="1133549" y="2210694"/>
              <a:ext cx="301686" cy="369332"/>
            </a:xfrm>
            <a:prstGeom prst="rect">
              <a:avLst/>
            </a:prstGeom>
            <a:noFill/>
            <a:ln w="9525">
              <a:noFill/>
              <a:miter lim="800000"/>
              <a:headEnd/>
              <a:tailEnd/>
            </a:ln>
          </p:spPr>
          <p:txBody>
            <a:bodyPr wrap="none">
              <a:spAutoFit/>
            </a:bodyPr>
            <a:lstStyle/>
            <a:p>
              <a:r>
                <a:rPr lang="en-GB" b="1">
                  <a:solidFill>
                    <a:srgbClr val="FF0000"/>
                  </a:solidFill>
                  <a:latin typeface="Calibri" pitchFamily="34" charset="0"/>
                </a:rPr>
                <a:t>1</a:t>
              </a:r>
            </a:p>
          </p:txBody>
        </p:sp>
        <p:sp>
          <p:nvSpPr>
            <p:cNvPr id="16399" name="TextBox 11"/>
            <p:cNvSpPr txBox="1">
              <a:spLocks noChangeArrowheads="1"/>
            </p:cNvSpPr>
            <p:nvPr/>
          </p:nvSpPr>
          <p:spPr bwMode="auto">
            <a:xfrm>
              <a:off x="1133549" y="3911716"/>
              <a:ext cx="301686" cy="369332"/>
            </a:xfrm>
            <a:prstGeom prst="rect">
              <a:avLst/>
            </a:prstGeom>
            <a:noFill/>
            <a:ln w="9525">
              <a:noFill/>
              <a:miter lim="800000"/>
              <a:headEnd/>
              <a:tailEnd/>
            </a:ln>
          </p:spPr>
          <p:txBody>
            <a:bodyPr wrap="none">
              <a:spAutoFit/>
            </a:bodyPr>
            <a:lstStyle/>
            <a:p>
              <a:r>
                <a:rPr lang="en-GB" b="1">
                  <a:solidFill>
                    <a:srgbClr val="FF0000"/>
                  </a:solidFill>
                  <a:latin typeface="Calibri" pitchFamily="34" charset="0"/>
                </a:rPr>
                <a:t>3</a:t>
              </a:r>
            </a:p>
          </p:txBody>
        </p:sp>
        <p:sp>
          <p:nvSpPr>
            <p:cNvPr id="16400" name="TextBox 12"/>
            <p:cNvSpPr txBox="1">
              <a:spLocks noChangeArrowheads="1"/>
            </p:cNvSpPr>
            <p:nvPr/>
          </p:nvSpPr>
          <p:spPr bwMode="auto">
            <a:xfrm>
              <a:off x="4581482" y="2142653"/>
              <a:ext cx="301686" cy="369332"/>
            </a:xfrm>
            <a:prstGeom prst="rect">
              <a:avLst/>
            </a:prstGeom>
            <a:noFill/>
            <a:ln w="9525">
              <a:noFill/>
              <a:miter lim="800000"/>
              <a:headEnd/>
              <a:tailEnd/>
            </a:ln>
          </p:spPr>
          <p:txBody>
            <a:bodyPr wrap="none">
              <a:spAutoFit/>
            </a:bodyPr>
            <a:lstStyle/>
            <a:p>
              <a:r>
                <a:rPr lang="en-GB" b="1">
                  <a:solidFill>
                    <a:srgbClr val="FF0000"/>
                  </a:solidFill>
                  <a:latin typeface="Calibri" pitchFamily="34" charset="0"/>
                </a:rPr>
                <a:t>2</a:t>
              </a:r>
            </a:p>
          </p:txBody>
        </p:sp>
        <p:sp>
          <p:nvSpPr>
            <p:cNvPr id="16401" name="TextBox 13"/>
            <p:cNvSpPr txBox="1">
              <a:spLocks noChangeArrowheads="1"/>
            </p:cNvSpPr>
            <p:nvPr/>
          </p:nvSpPr>
          <p:spPr bwMode="auto">
            <a:xfrm>
              <a:off x="7830740" y="2142653"/>
              <a:ext cx="301686" cy="369332"/>
            </a:xfrm>
            <a:prstGeom prst="rect">
              <a:avLst/>
            </a:prstGeom>
            <a:noFill/>
            <a:ln w="9525">
              <a:noFill/>
              <a:miter lim="800000"/>
              <a:headEnd/>
              <a:tailEnd/>
            </a:ln>
          </p:spPr>
          <p:txBody>
            <a:bodyPr wrap="none">
              <a:spAutoFit/>
            </a:bodyPr>
            <a:lstStyle/>
            <a:p>
              <a:r>
                <a:rPr lang="en-GB" b="1">
                  <a:solidFill>
                    <a:srgbClr val="FF0000"/>
                  </a:solidFill>
                  <a:latin typeface="Calibri" pitchFamily="34" charset="0"/>
                </a:rPr>
                <a:t>4</a:t>
              </a:r>
            </a:p>
          </p:txBody>
        </p:sp>
      </p:grpSp>
      <p:sp>
        <p:nvSpPr>
          <p:cNvPr id="15" name="Title 1"/>
          <p:cNvSpPr txBox="1">
            <a:spLocks/>
          </p:cNvSpPr>
          <p:nvPr/>
        </p:nvSpPr>
        <p:spPr>
          <a:xfrm>
            <a:off x="288925" y="144463"/>
            <a:ext cx="10369550" cy="503237"/>
          </a:xfrm>
          <a:prstGeom prst="rect">
            <a:avLst/>
          </a:prstGeom>
        </p:spPr>
        <p:txBody>
          <a:bodyPr/>
          <a:lstStyle/>
          <a:p>
            <a:pPr fontAlgn="auto">
              <a:spcAft>
                <a:spcPts val="0"/>
              </a:spcAft>
              <a:defRPr/>
            </a:pPr>
            <a:r>
              <a:rPr lang="en-GB" sz="3600" b="1" u="sng" dirty="0">
                <a:solidFill>
                  <a:schemeClr val="tx2"/>
                </a:solidFill>
                <a:latin typeface="+mj-lt"/>
                <a:ea typeface="+mj-ea"/>
                <a:cs typeface="+mj-cs"/>
              </a:rPr>
              <a:t>The FA Group Strategic Plan</a:t>
            </a:r>
          </a:p>
        </p:txBody>
      </p:sp>
      <p:sp>
        <p:nvSpPr>
          <p:cNvPr id="16389" name="Content Placeholder 2"/>
          <p:cNvSpPr txBox="1">
            <a:spLocks/>
          </p:cNvSpPr>
          <p:nvPr/>
        </p:nvSpPr>
        <p:spPr bwMode="auto">
          <a:xfrm>
            <a:off x="288925" y="246063"/>
            <a:ext cx="11088688" cy="1841500"/>
          </a:xfrm>
          <a:prstGeom prst="rect">
            <a:avLst/>
          </a:prstGeom>
          <a:noFill/>
          <a:ln w="9525">
            <a:noFill/>
            <a:miter lim="800000"/>
            <a:headEnd/>
            <a:tailEnd/>
          </a:ln>
        </p:spPr>
        <p:txBody>
          <a:bodyPr/>
          <a:lstStyle/>
          <a:p>
            <a:pPr marL="342900" indent="-342900" defTabSz="457200">
              <a:spcBef>
                <a:spcPct val="20000"/>
              </a:spcBef>
              <a:buClr>
                <a:srgbClr val="ED1C24"/>
              </a:buClr>
            </a:pPr>
            <a:endParaRPr lang="en-US" sz="2400">
              <a:solidFill>
                <a:schemeClr val="tx2"/>
              </a:solidFill>
              <a:latin typeface="Calibri" pitchFamily="34" charset="0"/>
            </a:endParaRPr>
          </a:p>
          <a:p>
            <a:pPr marL="342900" indent="-342900" defTabSz="457200">
              <a:spcBef>
                <a:spcPct val="20000"/>
              </a:spcBef>
              <a:buClr>
                <a:srgbClr val="ED1C24"/>
              </a:buClr>
            </a:pPr>
            <a:r>
              <a:rPr lang="en-US" sz="2400">
                <a:solidFill>
                  <a:schemeClr val="tx2"/>
                </a:solidFill>
                <a:latin typeface="Calibri" pitchFamily="34" charset="0"/>
              </a:rPr>
              <a:t>Delivering the goal of “Football for everyone” (better players and more people playing).</a:t>
            </a:r>
          </a:p>
        </p:txBody>
      </p:sp>
      <p:sp>
        <p:nvSpPr>
          <p:cNvPr id="17" name="Title 1"/>
          <p:cNvSpPr txBox="1">
            <a:spLocks/>
          </p:cNvSpPr>
          <p:nvPr/>
        </p:nvSpPr>
        <p:spPr>
          <a:xfrm>
            <a:off x="288925" y="2843213"/>
            <a:ext cx="10369550" cy="503237"/>
          </a:xfrm>
          <a:prstGeom prst="rect">
            <a:avLst/>
          </a:prstGeom>
        </p:spPr>
        <p:txBody>
          <a:bodyPr/>
          <a:lstStyle/>
          <a:p>
            <a:pPr fontAlgn="auto">
              <a:spcAft>
                <a:spcPts val="0"/>
              </a:spcAft>
              <a:defRPr/>
            </a:pPr>
            <a:r>
              <a:rPr lang="en-GB" sz="3600" b="1" u="sng" dirty="0">
                <a:solidFill>
                  <a:schemeClr val="tx2"/>
                </a:solidFill>
                <a:latin typeface="+mj-lt"/>
                <a:ea typeface="+mj-ea"/>
                <a:cs typeface="+mj-cs"/>
              </a:rPr>
              <a:t>The FA Youth Development Review</a:t>
            </a:r>
          </a:p>
        </p:txBody>
      </p:sp>
      <p:sp>
        <p:nvSpPr>
          <p:cNvPr id="18" name="Content Placeholder 2"/>
          <p:cNvSpPr txBox="1">
            <a:spLocks/>
          </p:cNvSpPr>
          <p:nvPr/>
        </p:nvSpPr>
        <p:spPr bwMode="auto">
          <a:xfrm>
            <a:off x="288925" y="2909888"/>
            <a:ext cx="10844213" cy="977900"/>
          </a:xfrm>
          <a:prstGeom prst="rect">
            <a:avLst/>
          </a:prstGeom>
          <a:noFill/>
          <a:ln w="9525">
            <a:noFill/>
            <a:miter lim="800000"/>
            <a:headEnd/>
            <a:tailEnd/>
          </a:ln>
        </p:spPr>
        <p:txBody>
          <a:bodyPr/>
          <a:lstStyle/>
          <a:p>
            <a:pPr marL="342900" indent="-342900" defTabSz="457200">
              <a:spcBef>
                <a:spcPct val="20000"/>
              </a:spcBef>
              <a:buClr>
                <a:srgbClr val="ED1C24"/>
              </a:buClr>
            </a:pPr>
            <a:endParaRPr lang="en-US" sz="2400">
              <a:solidFill>
                <a:schemeClr val="tx2"/>
              </a:solidFill>
              <a:latin typeface="Calibri" pitchFamily="34" charset="0"/>
            </a:endParaRPr>
          </a:p>
          <a:p>
            <a:pPr marL="342900" indent="-342900" defTabSz="457200">
              <a:spcBef>
                <a:spcPct val="20000"/>
              </a:spcBef>
              <a:buClr>
                <a:srgbClr val="ED1C24"/>
              </a:buClr>
            </a:pPr>
            <a:r>
              <a:rPr lang="en-US" sz="2400">
                <a:solidFill>
                  <a:schemeClr val="tx2"/>
                </a:solidFill>
                <a:latin typeface="Calibri" pitchFamily="34" charset="0"/>
              </a:rPr>
              <a:t>Delivering Recommendation A and G – Format pathway and Relative age effect.</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966788"/>
            <a:ext cx="10844213" cy="4505325"/>
          </a:xfrm>
        </p:spPr>
        <p:txBody>
          <a:bodyPr/>
          <a:lstStyle/>
          <a:p>
            <a:r>
              <a:rPr lang="en-GB" sz="2400" smtClean="0">
                <a:solidFill>
                  <a:schemeClr val="tx2"/>
                </a:solidFill>
                <a:latin typeface="Arial" charset="0"/>
                <a:cs typeface="Arial" charset="0"/>
              </a:rPr>
              <a:t>To implement a progressive, phased and developmental player pathway.</a:t>
            </a:r>
          </a:p>
          <a:p>
            <a:r>
              <a:rPr lang="en-GB" sz="2400" smtClean="0">
                <a:solidFill>
                  <a:schemeClr val="tx2"/>
                </a:solidFill>
                <a:latin typeface="Arial" charset="0"/>
                <a:cs typeface="Arial" charset="0"/>
              </a:rPr>
              <a:t>The value of small-sided games and flexibility for stakeholders is key to meet today’s societal demands.</a:t>
            </a:r>
          </a:p>
          <a:p>
            <a:r>
              <a:rPr lang="en-GB" sz="2400" smtClean="0">
                <a:solidFill>
                  <a:schemeClr val="tx2"/>
                </a:solidFill>
                <a:latin typeface="Arial" charset="0"/>
                <a:cs typeface="Arial" charset="0"/>
              </a:rPr>
              <a:t>To provide scope for CFA’s and other organisations to support transition points remains important for developing better players.</a:t>
            </a:r>
          </a:p>
          <a:p>
            <a:r>
              <a:rPr lang="en-GB" sz="2400" smtClean="0">
                <a:solidFill>
                  <a:schemeClr val="tx2"/>
                </a:solidFill>
                <a:latin typeface="Arial" charset="0"/>
                <a:cs typeface="Arial" charset="0"/>
              </a:rPr>
              <a:t>To implement a modern and cutting edge approach to competition that puts the learner at the heart.</a:t>
            </a:r>
          </a:p>
          <a:p>
            <a:r>
              <a:rPr lang="en-GB" sz="2400" smtClean="0">
                <a:solidFill>
                  <a:schemeClr val="tx2"/>
                </a:solidFill>
                <a:latin typeface="Arial" charset="0"/>
                <a:cs typeface="Arial" charset="0"/>
              </a:rPr>
              <a:t>Complement developments in coach education that offer a rich and authentic learning experience for players.</a:t>
            </a:r>
          </a:p>
          <a:p>
            <a:r>
              <a:rPr lang="en-GB" sz="2400" smtClean="0">
                <a:solidFill>
                  <a:schemeClr val="tx2"/>
                </a:solidFill>
                <a:latin typeface="Arial" charset="0"/>
                <a:cs typeface="Arial" charset="0"/>
              </a:rPr>
              <a:t>Harmonised by The Future Game, outlining key approaches to                  delivery.</a:t>
            </a:r>
          </a:p>
        </p:txBody>
      </p:sp>
      <p:sp>
        <p:nvSpPr>
          <p:cNvPr id="18434" name="Title 1"/>
          <p:cNvSpPr txBox="1">
            <a:spLocks/>
          </p:cNvSpPr>
          <p:nvPr/>
        </p:nvSpPr>
        <p:spPr bwMode="auto">
          <a:xfrm>
            <a:off x="317500" y="177800"/>
            <a:ext cx="10369550" cy="504825"/>
          </a:xfrm>
          <a:prstGeom prst="rect">
            <a:avLst/>
          </a:prstGeom>
          <a:noFill/>
          <a:ln w="9525">
            <a:noFill/>
            <a:miter lim="800000"/>
            <a:headEnd/>
            <a:tailEnd/>
          </a:ln>
        </p:spPr>
        <p:txBody>
          <a:bodyPr/>
          <a:lstStyle/>
          <a:p>
            <a:r>
              <a:rPr lang="en-GB" sz="3600" b="1" u="sng">
                <a:solidFill>
                  <a:schemeClr val="tx2"/>
                </a:solidFill>
                <a:latin typeface="Calibri" pitchFamily="34" charset="0"/>
              </a:rPr>
              <a:t>Key Principles</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008510" y="679626"/>
          <a:ext cx="8593220" cy="5120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966788"/>
            <a:ext cx="10483850" cy="4794250"/>
          </a:xfrm>
        </p:spPr>
        <p:txBody>
          <a:bodyPr/>
          <a:lstStyle/>
          <a:p>
            <a:r>
              <a:rPr lang="en-GB" sz="2400" smtClean="0">
                <a:solidFill>
                  <a:schemeClr val="tx2"/>
                </a:solidFill>
                <a:latin typeface="Arial" charset="0"/>
                <a:cs typeface="Arial" charset="0"/>
              </a:rPr>
              <a:t>Execute clear and structured guidelines on the maximum number of players per team for youth football. </a:t>
            </a:r>
          </a:p>
          <a:p>
            <a:r>
              <a:rPr lang="en-GB" sz="2400" smtClean="0">
                <a:solidFill>
                  <a:schemeClr val="tx2"/>
                </a:solidFill>
                <a:latin typeface="Arial" charset="0"/>
                <a:cs typeface="Arial" charset="0"/>
              </a:rPr>
              <a:t>Implement a developmental process for ‘playing up’ at all age groups, supported by rules, to grow and retain participation.</a:t>
            </a:r>
          </a:p>
          <a:p>
            <a:r>
              <a:rPr lang="en-GB" sz="2400" smtClean="0">
                <a:solidFill>
                  <a:schemeClr val="tx2"/>
                </a:solidFill>
                <a:latin typeface="Arial" charset="0"/>
                <a:cs typeface="Arial" charset="0"/>
              </a:rPr>
              <a:t>Defined role for CFA’s to support transition to develop better players.</a:t>
            </a:r>
          </a:p>
          <a:p>
            <a:r>
              <a:rPr lang="en-GB" sz="2400" smtClean="0">
                <a:solidFill>
                  <a:schemeClr val="tx2"/>
                </a:solidFill>
                <a:latin typeface="Arial" charset="0"/>
                <a:cs typeface="Arial" charset="0"/>
              </a:rPr>
              <a:t>Guidelines for competition structures for U7 – U11 age groups.</a:t>
            </a:r>
          </a:p>
          <a:p>
            <a:r>
              <a:rPr lang="en-GB" sz="2400" smtClean="0">
                <a:solidFill>
                  <a:schemeClr val="tx2"/>
                </a:solidFill>
                <a:latin typeface="Arial" charset="0"/>
                <a:cs typeface="Arial" charset="0"/>
              </a:rPr>
              <a:t>Prohibit 8-month long seasons for U7-U11 children.</a:t>
            </a:r>
          </a:p>
          <a:p>
            <a:r>
              <a:rPr lang="en-GB" sz="2400" smtClean="0">
                <a:solidFill>
                  <a:schemeClr val="tx2"/>
                </a:solidFill>
                <a:latin typeface="Arial" charset="0"/>
                <a:cs typeface="Arial" charset="0"/>
              </a:rPr>
              <a:t>New approach to competitive football; delivering an educational model to support learning and development.</a:t>
            </a:r>
          </a:p>
          <a:p>
            <a:r>
              <a:rPr lang="en-GB" sz="2400" smtClean="0">
                <a:solidFill>
                  <a:schemeClr val="tx2"/>
                </a:solidFill>
                <a:latin typeface="Arial" charset="0"/>
                <a:cs typeface="Arial" charset="0"/>
              </a:rPr>
              <a:t>Increase participation by retaining more summer-born children.</a:t>
            </a:r>
          </a:p>
          <a:p>
            <a:r>
              <a:rPr lang="en-GB" sz="2400" smtClean="0">
                <a:solidFill>
                  <a:schemeClr val="tx2"/>
                </a:solidFill>
                <a:latin typeface="Arial" charset="0"/>
                <a:cs typeface="Arial" charset="0"/>
              </a:rPr>
              <a:t>Deliver against two key National Game Strategy outcomes.</a:t>
            </a:r>
          </a:p>
        </p:txBody>
      </p:sp>
      <p:sp>
        <p:nvSpPr>
          <p:cNvPr id="23554" name="Title 1"/>
          <p:cNvSpPr txBox="1">
            <a:spLocks/>
          </p:cNvSpPr>
          <p:nvPr/>
        </p:nvSpPr>
        <p:spPr bwMode="auto">
          <a:xfrm>
            <a:off x="317500" y="177800"/>
            <a:ext cx="10369550" cy="504825"/>
          </a:xfrm>
          <a:prstGeom prst="rect">
            <a:avLst/>
          </a:prstGeom>
          <a:noFill/>
          <a:ln w="9525">
            <a:noFill/>
            <a:miter lim="800000"/>
            <a:headEnd/>
            <a:tailEnd/>
          </a:ln>
        </p:spPr>
        <p:txBody>
          <a:bodyPr/>
          <a:lstStyle/>
          <a:p>
            <a:r>
              <a:rPr lang="en-GB" sz="3600" b="1" u="sng">
                <a:solidFill>
                  <a:schemeClr val="tx2"/>
                </a:solidFill>
                <a:latin typeface="Calibri" pitchFamily="34" charset="0"/>
              </a:rPr>
              <a:t>Key Outcomes</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966788"/>
            <a:ext cx="10483850" cy="4794250"/>
          </a:xfrm>
        </p:spPr>
        <p:txBody>
          <a:bodyPr/>
          <a:lstStyle/>
          <a:p>
            <a:r>
              <a:rPr lang="en-GB" sz="2400" smtClean="0">
                <a:solidFill>
                  <a:schemeClr val="tx2"/>
                </a:solidFill>
                <a:latin typeface="Arial" charset="0"/>
                <a:cs typeface="Arial" charset="0"/>
              </a:rPr>
              <a:t>Academic research into value of small-sided games.</a:t>
            </a:r>
          </a:p>
          <a:p>
            <a:pPr lvl="1"/>
            <a:r>
              <a:rPr lang="en-GB" sz="2400" smtClean="0">
                <a:solidFill>
                  <a:schemeClr val="tx2"/>
                </a:solidFill>
                <a:latin typeface="Arial" charset="0"/>
                <a:cs typeface="Arial" charset="0"/>
              </a:rPr>
              <a:t>Technical development benefits</a:t>
            </a:r>
          </a:p>
          <a:p>
            <a:pPr lvl="1"/>
            <a:r>
              <a:rPr lang="en-GB" sz="2400" smtClean="0">
                <a:solidFill>
                  <a:schemeClr val="tx2"/>
                </a:solidFill>
                <a:latin typeface="Arial" charset="0"/>
                <a:cs typeface="Arial" charset="0"/>
              </a:rPr>
              <a:t>Skill acquisition benefits</a:t>
            </a:r>
          </a:p>
          <a:p>
            <a:r>
              <a:rPr lang="en-GB" sz="2400" smtClean="0">
                <a:solidFill>
                  <a:schemeClr val="tx2"/>
                </a:solidFill>
                <a:latin typeface="Arial" charset="0"/>
                <a:cs typeface="Arial" charset="0"/>
              </a:rPr>
              <a:t>Less players = more touches, simplified tactical environment making game visually clearer for young people.</a:t>
            </a:r>
          </a:p>
          <a:p>
            <a:r>
              <a:rPr lang="en-GB" sz="2400" smtClean="0">
                <a:solidFill>
                  <a:schemeClr val="tx2"/>
                </a:solidFill>
                <a:latin typeface="Arial" charset="0"/>
                <a:cs typeface="Arial" charset="0"/>
              </a:rPr>
              <a:t>Feedback from children.</a:t>
            </a:r>
          </a:p>
          <a:p>
            <a:pPr lvl="1"/>
            <a:r>
              <a:rPr lang="en-GB" sz="2400" smtClean="0">
                <a:solidFill>
                  <a:schemeClr val="tx2"/>
                </a:solidFill>
                <a:latin typeface="Arial" charset="0"/>
                <a:cs typeface="Arial" charset="0"/>
              </a:rPr>
              <a:t>“Why do I have to defend a goal the same size of Petr Cech?               (U11, West Riding)</a:t>
            </a:r>
          </a:p>
          <a:p>
            <a:r>
              <a:rPr lang="en-GB" sz="2400" smtClean="0">
                <a:solidFill>
                  <a:schemeClr val="tx2"/>
                </a:solidFill>
                <a:latin typeface="Arial" charset="0"/>
                <a:cs typeface="Arial" charset="0"/>
              </a:rPr>
              <a:t>Feedback from coaches.</a:t>
            </a:r>
          </a:p>
          <a:p>
            <a:pPr lvl="1"/>
            <a:r>
              <a:rPr lang="en-GB" sz="2400" smtClean="0">
                <a:solidFill>
                  <a:schemeClr val="tx2"/>
                </a:solidFill>
                <a:latin typeface="Arial" charset="0"/>
                <a:cs typeface="Arial" charset="0"/>
              </a:rPr>
              <a:t>“Quality movements at higher intensity levels providing more physiological benefit as part of long-term player development”</a:t>
            </a:r>
          </a:p>
          <a:p>
            <a:pPr lvl="1"/>
            <a:endParaRPr lang="en-GB" sz="2400" smtClean="0">
              <a:solidFill>
                <a:schemeClr val="tx2"/>
              </a:solidFill>
              <a:latin typeface="Arial" charset="0"/>
              <a:cs typeface="Arial" charset="0"/>
            </a:endParaRPr>
          </a:p>
        </p:txBody>
      </p:sp>
      <p:sp>
        <p:nvSpPr>
          <p:cNvPr id="27650" name="Title 1"/>
          <p:cNvSpPr txBox="1">
            <a:spLocks/>
          </p:cNvSpPr>
          <p:nvPr/>
        </p:nvSpPr>
        <p:spPr bwMode="auto">
          <a:xfrm>
            <a:off x="317500" y="177800"/>
            <a:ext cx="10369550" cy="504825"/>
          </a:xfrm>
          <a:prstGeom prst="rect">
            <a:avLst/>
          </a:prstGeom>
          <a:noFill/>
          <a:ln w="9525">
            <a:noFill/>
            <a:miter lim="800000"/>
            <a:headEnd/>
            <a:tailEnd/>
          </a:ln>
        </p:spPr>
        <p:txBody>
          <a:bodyPr/>
          <a:lstStyle/>
          <a:p>
            <a:r>
              <a:rPr lang="en-GB" sz="3600" b="1" u="sng">
                <a:solidFill>
                  <a:schemeClr val="tx2"/>
                </a:solidFill>
                <a:latin typeface="Calibri" pitchFamily="34" charset="0"/>
              </a:rPr>
              <a:t>Formats of the Game: evidence</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966788"/>
            <a:ext cx="10483850" cy="4794250"/>
          </a:xfrm>
        </p:spPr>
        <p:txBody>
          <a:bodyPr/>
          <a:lstStyle/>
          <a:p>
            <a:r>
              <a:rPr lang="en-GB" sz="2400" smtClean="0">
                <a:solidFill>
                  <a:schemeClr val="tx2"/>
                </a:solidFill>
                <a:latin typeface="Arial" charset="0"/>
                <a:cs typeface="Arial" charset="0"/>
              </a:rPr>
              <a:t>Academic research indicates over-competitive focus leads to increased pressure and increased drop out from the game.</a:t>
            </a:r>
          </a:p>
          <a:p>
            <a:r>
              <a:rPr lang="en-GB" sz="2400" smtClean="0">
                <a:solidFill>
                  <a:schemeClr val="tx2"/>
                </a:solidFill>
                <a:latin typeface="Arial" charset="0"/>
                <a:cs typeface="Arial" charset="0"/>
              </a:rPr>
              <a:t>The win-at-all-costs culture is stifling development, learning and enjoyment.</a:t>
            </a:r>
          </a:p>
          <a:p>
            <a:r>
              <a:rPr lang="en-GB" sz="2400" smtClean="0">
                <a:solidFill>
                  <a:schemeClr val="tx2"/>
                </a:solidFill>
                <a:latin typeface="Arial" charset="0"/>
                <a:cs typeface="Arial" charset="0"/>
              </a:rPr>
              <a:t>Feedback from children.</a:t>
            </a:r>
          </a:p>
          <a:p>
            <a:pPr lvl="1"/>
            <a:r>
              <a:rPr lang="en-GB" sz="2400" smtClean="0">
                <a:solidFill>
                  <a:schemeClr val="tx2"/>
                </a:solidFill>
                <a:latin typeface="Arial" charset="0"/>
                <a:cs typeface="Arial" charset="0"/>
              </a:rPr>
              <a:t>“</a:t>
            </a:r>
            <a:r>
              <a:rPr lang="en-GB" sz="2400" smtClean="0">
                <a:solidFill>
                  <a:srgbClr val="003B8A"/>
                </a:solidFill>
                <a:latin typeface="Arial" charset="0"/>
                <a:cs typeface="Arial" charset="0"/>
              </a:rPr>
              <a:t>If we win, my dad lets me stay up late, if we lose he makes me go to                 bed early” (U11, Liverpool)</a:t>
            </a:r>
          </a:p>
          <a:p>
            <a:pPr lvl="1"/>
            <a:r>
              <a:rPr lang="en-GB" sz="2400" smtClean="0">
                <a:solidFill>
                  <a:srgbClr val="003B8A"/>
                </a:solidFill>
                <a:latin typeface="Arial" charset="0"/>
                <a:cs typeface="Arial" charset="0"/>
              </a:rPr>
              <a:t>“I don't like it when we try something new and it doesn't go right first time and the adults shout at me” (U10, Worcestershire)</a:t>
            </a:r>
            <a:endParaRPr lang="en-GB" sz="2400" smtClean="0">
              <a:solidFill>
                <a:schemeClr val="tx2"/>
              </a:solidFill>
              <a:latin typeface="Arial" charset="0"/>
              <a:cs typeface="Arial" charset="0"/>
            </a:endParaRPr>
          </a:p>
          <a:p>
            <a:r>
              <a:rPr lang="en-GB" sz="2400" smtClean="0">
                <a:solidFill>
                  <a:schemeClr val="tx2"/>
                </a:solidFill>
                <a:latin typeface="Arial" charset="0"/>
                <a:cs typeface="Arial" charset="0"/>
              </a:rPr>
              <a:t>Feedback from coaches.</a:t>
            </a:r>
          </a:p>
          <a:p>
            <a:pPr lvl="1"/>
            <a:r>
              <a:rPr lang="en-GB" sz="2400" smtClean="0">
                <a:solidFill>
                  <a:schemeClr val="tx2"/>
                </a:solidFill>
                <a:latin typeface="Arial" charset="0"/>
                <a:cs typeface="Arial" charset="0"/>
              </a:rPr>
              <a:t>“There is too much pressure on the children to have to win, the  parents have changed attitude now we are U9 and are desperate         to win which affects the boys” (U9 coach, Sussex)</a:t>
            </a:r>
          </a:p>
        </p:txBody>
      </p:sp>
      <p:sp>
        <p:nvSpPr>
          <p:cNvPr id="33794" name="Title 1"/>
          <p:cNvSpPr txBox="1">
            <a:spLocks/>
          </p:cNvSpPr>
          <p:nvPr/>
        </p:nvSpPr>
        <p:spPr bwMode="auto">
          <a:xfrm>
            <a:off x="317500" y="177800"/>
            <a:ext cx="10369550" cy="504825"/>
          </a:xfrm>
          <a:prstGeom prst="rect">
            <a:avLst/>
          </a:prstGeom>
          <a:noFill/>
          <a:ln w="9525">
            <a:noFill/>
            <a:miter lim="800000"/>
            <a:headEnd/>
            <a:tailEnd/>
          </a:ln>
        </p:spPr>
        <p:txBody>
          <a:bodyPr/>
          <a:lstStyle/>
          <a:p>
            <a:r>
              <a:rPr lang="en-GB" sz="3600" b="1" u="sng">
                <a:solidFill>
                  <a:schemeClr val="tx2"/>
                </a:solidFill>
                <a:latin typeface="Calibri" pitchFamily="34" charset="0"/>
              </a:rPr>
              <a:t>Flexible Competition: evidence</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966788"/>
            <a:ext cx="10772775" cy="4794250"/>
          </a:xfrm>
        </p:spPr>
        <p:txBody>
          <a:bodyPr/>
          <a:lstStyle/>
          <a:p>
            <a:r>
              <a:rPr lang="en-GB" sz="2400" smtClean="0">
                <a:solidFill>
                  <a:schemeClr val="tx2"/>
                </a:solidFill>
                <a:latin typeface="Arial" charset="0"/>
                <a:cs typeface="Arial" charset="0"/>
              </a:rPr>
              <a:t>Academic research indicates: </a:t>
            </a:r>
            <a:endParaRPr lang="en-GB" sz="2800" smtClean="0">
              <a:solidFill>
                <a:schemeClr val="tx2"/>
              </a:solidFill>
              <a:latin typeface="Arial" charset="0"/>
              <a:cs typeface="Arial" charset="0"/>
            </a:endParaRPr>
          </a:p>
          <a:p>
            <a:pPr lvl="1"/>
            <a:r>
              <a:rPr lang="en-GB" sz="2400" smtClean="0">
                <a:solidFill>
                  <a:schemeClr val="tx2"/>
                </a:solidFill>
                <a:latin typeface="Arial" charset="0"/>
                <a:cs typeface="Arial" charset="0"/>
              </a:rPr>
              <a:t>Over-emphasis on September to December born-children in school, club and academy football teams.</a:t>
            </a:r>
          </a:p>
          <a:p>
            <a:pPr lvl="1"/>
            <a:r>
              <a:rPr lang="en-GB" sz="2400" smtClean="0">
                <a:solidFill>
                  <a:schemeClr val="tx2"/>
                </a:solidFill>
                <a:latin typeface="Arial" charset="0"/>
                <a:cs typeface="Arial" charset="0"/>
              </a:rPr>
              <a:t>Summer-born children not entering talented and gifted systems</a:t>
            </a:r>
          </a:p>
          <a:p>
            <a:pPr lvl="1"/>
            <a:r>
              <a:rPr lang="en-GB" sz="2400" smtClean="0">
                <a:solidFill>
                  <a:schemeClr val="tx2"/>
                </a:solidFill>
                <a:latin typeface="Arial" charset="0"/>
                <a:cs typeface="Arial" charset="0"/>
              </a:rPr>
              <a:t>Greater drop-out of children born in quarter 4 at every age group U8-U16</a:t>
            </a:r>
          </a:p>
          <a:p>
            <a:r>
              <a:rPr lang="en-GB" sz="2400" smtClean="0">
                <a:solidFill>
                  <a:schemeClr val="tx2"/>
                </a:solidFill>
                <a:latin typeface="Arial" charset="0"/>
                <a:cs typeface="Arial" charset="0"/>
              </a:rPr>
              <a:t>Feedback from Scottish FA having made the change – “increased retention of summer-born children in club football” (SYFA National Secretary)</a:t>
            </a:r>
          </a:p>
          <a:p>
            <a:r>
              <a:rPr lang="en-GB" sz="2400" smtClean="0">
                <a:solidFill>
                  <a:schemeClr val="tx2"/>
                </a:solidFill>
                <a:latin typeface="Arial" charset="0"/>
                <a:cs typeface="Arial" charset="0"/>
              </a:rPr>
              <a:t>Institute of Fiscal Studies state:</a:t>
            </a:r>
          </a:p>
          <a:p>
            <a:pPr lvl="1"/>
            <a:r>
              <a:rPr lang="en-GB" sz="2400" smtClean="0">
                <a:solidFill>
                  <a:schemeClr val="tx2"/>
                </a:solidFill>
                <a:latin typeface="Arial" charset="0"/>
                <a:cs typeface="Arial" charset="0"/>
              </a:rPr>
              <a:t>“the economic consequences facing summer babies will last throughout their working lives.”</a:t>
            </a:r>
          </a:p>
          <a:p>
            <a:pPr lvl="1"/>
            <a:r>
              <a:rPr lang="en-GB" sz="2400" smtClean="0">
                <a:solidFill>
                  <a:schemeClr val="tx2"/>
                </a:solidFill>
                <a:latin typeface="Arial" charset="0"/>
                <a:cs typeface="Arial" charset="0"/>
              </a:rPr>
              <a:t>“...with August-born teenagers 20% more likely to be in vocational                rather than academic study after school.” (2011 Report)</a:t>
            </a:r>
          </a:p>
        </p:txBody>
      </p:sp>
      <p:sp>
        <p:nvSpPr>
          <p:cNvPr id="44034" name="Title 1"/>
          <p:cNvSpPr txBox="1">
            <a:spLocks/>
          </p:cNvSpPr>
          <p:nvPr/>
        </p:nvSpPr>
        <p:spPr bwMode="auto">
          <a:xfrm>
            <a:off x="317500" y="177800"/>
            <a:ext cx="10369550" cy="504825"/>
          </a:xfrm>
          <a:prstGeom prst="rect">
            <a:avLst/>
          </a:prstGeom>
          <a:noFill/>
          <a:ln w="9525">
            <a:noFill/>
            <a:miter lim="800000"/>
            <a:headEnd/>
            <a:tailEnd/>
          </a:ln>
        </p:spPr>
        <p:txBody>
          <a:bodyPr/>
          <a:lstStyle/>
          <a:p>
            <a:r>
              <a:rPr lang="en-GB" sz="3600" b="1" u="sng">
                <a:solidFill>
                  <a:schemeClr val="tx2"/>
                </a:solidFill>
                <a:latin typeface="Calibri" pitchFamily="34" charset="0"/>
              </a:rPr>
              <a:t>Relative Age Effect: evidence</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720725" y="1079500"/>
            <a:ext cx="10009188" cy="2124075"/>
          </a:xfrm>
          <a:prstGeom prst="rect">
            <a:avLst/>
          </a:prstGeom>
          <a:noFill/>
          <a:ln w="9525">
            <a:noFill/>
            <a:miter lim="800000"/>
            <a:headEnd/>
            <a:tailEnd/>
          </a:ln>
        </p:spPr>
        <p:txBody>
          <a:bodyPr>
            <a:spAutoFit/>
          </a:bodyPr>
          <a:lstStyle/>
          <a:p>
            <a:r>
              <a:rPr lang="en-GB" sz="4400" b="1">
                <a:solidFill>
                  <a:schemeClr val="tx2"/>
                </a:solidFill>
                <a:latin typeface="Calibri" pitchFamily="34" charset="0"/>
              </a:rPr>
              <a:t>“The difficulty lies not in the new ideas   </a:t>
            </a:r>
          </a:p>
          <a:p>
            <a:r>
              <a:rPr lang="en-GB" sz="4400" b="1">
                <a:solidFill>
                  <a:schemeClr val="tx2"/>
                </a:solidFill>
                <a:latin typeface="Calibri" pitchFamily="34" charset="0"/>
              </a:rPr>
              <a:t>   but escaping from the old ones” </a:t>
            </a:r>
          </a:p>
          <a:p>
            <a:r>
              <a:rPr lang="en-GB" sz="4400" b="1">
                <a:solidFill>
                  <a:schemeClr val="tx2"/>
                </a:solidFill>
                <a:latin typeface="Calibri" pitchFamily="34" charset="0"/>
              </a:rPr>
              <a:t>   (John Maynard Keynes) </a:t>
            </a:r>
          </a:p>
        </p:txBody>
      </p:sp>
    </p:spTree>
  </p:cSld>
  <p:clrMapOvr>
    <a:masterClrMapping/>
  </p:clrMapOvr>
  <p:transition>
    <p:cover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6428</TotalTime>
  <Words>1105</Words>
  <Application>Microsoft Office PowerPoint</Application>
  <PresentationFormat>Custom</PresentationFormat>
  <Paragraphs>156</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Media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ADVENT</cp:lastModifiedBy>
  <cp:revision>73</cp:revision>
  <dcterms:created xsi:type="dcterms:W3CDTF">2011-05-06T09:03:07Z</dcterms:created>
  <dcterms:modified xsi:type="dcterms:W3CDTF">2012-11-30T20:39:02Z</dcterms:modified>
</cp:coreProperties>
</file>